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s/slide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3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3.xml" ContentType="application/vnd.openxmlformats-officedocument.presentationml.slide+xml"/>
  <Override PartName="/ppt/slides/slide20.xml" ContentType="application/vnd.openxmlformats-officedocument.presentationml.slide+xml"/>
  <Override PartName="/ppt/slides/slide31.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24.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25.xml" ContentType="application/vnd.openxmlformats-officedocument.presentationml.slide+xml"/>
  <Override PartName="/ppt/slides/slide44.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6.xml" ContentType="application/vnd.openxmlformats-officedocument.presentationml.slide+xml"/>
  <Override PartName="/ppt/slides/slide29.xml" ContentType="application/vnd.openxmlformats-officedocument.presentationml.slide+xml"/>
  <Override PartName="/ppt/notesSlides/notesSlide23.xml" ContentType="application/vnd.openxmlformats-officedocument.presentationml.notesSlide+xml"/>
  <Override PartName="/ppt/slideMasters/slideMaster1.xml" ContentType="application/vnd.openxmlformats-officedocument.presentationml.slideMaster+xml"/>
  <Override PartName="/ppt/notesSlides/notesSlide28.xml" ContentType="application/vnd.openxmlformats-officedocument.presentationml.notesSlide+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9.xml" ContentType="application/vnd.openxmlformats-officedocument.presentationml.notesSlide+xml"/>
  <Override PartName="/ppt/notesSlides/notesSlide26.xml" ContentType="application/vnd.openxmlformats-officedocument.presentationml.notesSlide+xml"/>
  <Override PartName="/ppt/notesSlides/notesSlide24.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5.xml" ContentType="application/vnd.openxmlformats-officedocument.presentationml.notesSlide+xml"/>
  <Override PartName="/ppt/notesSlides/notesSlide22.xml" ContentType="application/vnd.openxmlformats-officedocument.presentationml.notesSlide+xml"/>
  <Override PartName="/ppt/notesSlides/notesSlide15.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Layouts/slideLayout8.xml" ContentType="application/vnd.openxmlformats-officedocument.presentationml.slideLayout+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6"/>
  </p:notesMasterIdLst>
  <p:sldIdLst>
    <p:sldId id="259" r:id="rId2"/>
    <p:sldId id="373" r:id="rId3"/>
    <p:sldId id="260" r:id="rId4"/>
    <p:sldId id="261" r:id="rId5"/>
    <p:sldId id="262" r:id="rId6"/>
    <p:sldId id="264" r:id="rId7"/>
    <p:sldId id="265" r:id="rId8"/>
    <p:sldId id="266" r:id="rId9"/>
    <p:sldId id="317" r:id="rId10"/>
    <p:sldId id="321" r:id="rId11"/>
    <p:sldId id="305" r:id="rId12"/>
    <p:sldId id="267" r:id="rId13"/>
    <p:sldId id="336" r:id="rId14"/>
    <p:sldId id="339" r:id="rId15"/>
    <p:sldId id="340" r:id="rId16"/>
    <p:sldId id="341" r:id="rId17"/>
    <p:sldId id="268" r:id="rId18"/>
    <p:sldId id="346" r:id="rId19"/>
    <p:sldId id="269" r:id="rId20"/>
    <p:sldId id="270" r:id="rId21"/>
    <p:sldId id="271" r:id="rId22"/>
    <p:sldId id="272" r:id="rId23"/>
    <p:sldId id="273" r:id="rId24"/>
    <p:sldId id="274" r:id="rId25"/>
    <p:sldId id="275" r:id="rId26"/>
    <p:sldId id="278" r:id="rId27"/>
    <p:sldId id="279" r:id="rId28"/>
    <p:sldId id="276" r:id="rId29"/>
    <p:sldId id="357" r:id="rId30"/>
    <p:sldId id="359" r:id="rId31"/>
    <p:sldId id="360" r:id="rId32"/>
    <p:sldId id="361" r:id="rId33"/>
    <p:sldId id="280" r:id="rId34"/>
    <p:sldId id="281" r:id="rId35"/>
    <p:sldId id="282" r:id="rId36"/>
    <p:sldId id="283" r:id="rId37"/>
    <p:sldId id="285" r:id="rId38"/>
    <p:sldId id="368" r:id="rId39"/>
    <p:sldId id="286" r:id="rId40"/>
    <p:sldId id="372" r:id="rId41"/>
    <p:sldId id="371" r:id="rId42"/>
    <p:sldId id="288" r:id="rId43"/>
    <p:sldId id="289" r:id="rId44"/>
    <p:sldId id="290" r:id="rId4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6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548" autoAdjust="0"/>
  </p:normalViewPr>
  <p:slideViewPr>
    <p:cSldViewPr>
      <p:cViewPr varScale="1">
        <p:scale>
          <a:sx n="107" d="100"/>
          <a:sy n="107" d="100"/>
        </p:scale>
        <p:origin x="1734"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EF90CC26-752D-4808-9D38-BA427FD663E7}" type="datetimeFigureOut">
              <a:rPr lang="en-US"/>
              <a:pPr>
                <a:defRPr/>
              </a:pPr>
              <a:t>5/17/2017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12F7F9DF-980D-4058-8C83-F121A88896C6}" type="slidenum">
              <a:rPr lang="en-US"/>
              <a:pPr>
                <a:defRPr/>
              </a:pPr>
              <a:t>‹#›</a:t>
            </a:fld>
            <a:endParaRPr lang="en-US"/>
          </a:p>
        </p:txBody>
      </p:sp>
    </p:spTree>
    <p:extLst>
      <p:ext uri="{BB962C8B-B14F-4D97-AF65-F5344CB8AC3E}">
        <p14:creationId xmlns:p14="http://schemas.microsoft.com/office/powerpoint/2010/main" val="39659641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38915" name="Rectangle 5"/>
          <p:cNvSpPr>
            <a:spLocks noGrp="1" noChangeArrowheads="1"/>
          </p:cNvSpPr>
          <p:nvPr>
            <p:ph type="sldNum" sz="quarter" idx="5"/>
          </p:nvPr>
        </p:nvSpPr>
        <p:spPr/>
        <p:txBody>
          <a:bodyPr/>
          <a:lstStyle/>
          <a:p>
            <a:pPr>
              <a:defRPr/>
            </a:pPr>
            <a:fld id="{82B53E98-3760-47DB-A263-2057C511E5BC}" type="slidenum">
              <a:rPr lang="en-US" smtClean="0"/>
              <a:pPr>
                <a:defRPr/>
              </a:pPr>
              <a:t>1</a:t>
            </a:fld>
            <a:endParaRPr lang="en-US"/>
          </a:p>
        </p:txBody>
      </p:sp>
      <p:sp>
        <p:nvSpPr>
          <p:cNvPr id="3994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Upper Right Photograph shows a concrete boom/pumper truck burned after contact with overhead power lines</a:t>
            </a:r>
          </a:p>
          <a:p>
            <a:pPr eaLnBrk="1" hangingPunct="1"/>
            <a:endParaRPr lang="en-US" altLang="en-US" dirty="0"/>
          </a:p>
        </p:txBody>
      </p:sp>
    </p:spTree>
    <p:extLst>
      <p:ext uri="{BB962C8B-B14F-4D97-AF65-F5344CB8AC3E}">
        <p14:creationId xmlns:p14="http://schemas.microsoft.com/office/powerpoint/2010/main" val="410150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9155" name="Rectangle 5"/>
          <p:cNvSpPr>
            <a:spLocks noGrp="1" noChangeArrowheads="1"/>
          </p:cNvSpPr>
          <p:nvPr>
            <p:ph type="sldNum" sz="quarter" idx="5"/>
          </p:nvPr>
        </p:nvSpPr>
        <p:spPr/>
        <p:txBody>
          <a:bodyPr/>
          <a:lstStyle/>
          <a:p>
            <a:pPr>
              <a:defRPr/>
            </a:pPr>
            <a:fld id="{DC09F902-1283-4851-9CED-5309E249E71F}" type="slidenum">
              <a:rPr lang="en-US" smtClean="0"/>
              <a:pPr>
                <a:defRPr/>
              </a:pPr>
              <a:t>19</a:t>
            </a:fld>
            <a:endParaRPr lang="en-US"/>
          </a:p>
        </p:txBody>
      </p:sp>
      <p:sp>
        <p:nvSpPr>
          <p:cNvPr id="5018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754442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50179" name="Rectangle 5"/>
          <p:cNvSpPr>
            <a:spLocks noGrp="1" noChangeArrowheads="1"/>
          </p:cNvSpPr>
          <p:nvPr>
            <p:ph type="sldNum" sz="quarter" idx="5"/>
          </p:nvPr>
        </p:nvSpPr>
        <p:spPr/>
        <p:txBody>
          <a:bodyPr/>
          <a:lstStyle/>
          <a:p>
            <a:pPr>
              <a:defRPr/>
            </a:pPr>
            <a:fld id="{D016AA89-6B12-4141-AFAE-D439C748F569}" type="slidenum">
              <a:rPr lang="en-US" smtClean="0"/>
              <a:pPr>
                <a:defRPr/>
              </a:pPr>
              <a:t>20</a:t>
            </a:fld>
            <a:endParaRPr lang="en-US"/>
          </a:p>
        </p:txBody>
      </p:sp>
      <p:sp>
        <p:nvSpPr>
          <p:cNvPr id="5120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1504475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51203" name="Rectangle 5"/>
          <p:cNvSpPr>
            <a:spLocks noGrp="1" noChangeArrowheads="1"/>
          </p:cNvSpPr>
          <p:nvPr>
            <p:ph type="sldNum" sz="quarter" idx="5"/>
          </p:nvPr>
        </p:nvSpPr>
        <p:spPr/>
        <p:txBody>
          <a:bodyPr/>
          <a:lstStyle/>
          <a:p>
            <a:pPr>
              <a:defRPr/>
            </a:pPr>
            <a:fld id="{51B88F75-F2AC-4E4E-A4D5-873962281694}" type="slidenum">
              <a:rPr lang="en-US" smtClean="0"/>
              <a:pPr>
                <a:defRPr/>
              </a:pPr>
              <a:t>21</a:t>
            </a:fld>
            <a:endParaRPr lang="en-US"/>
          </a:p>
        </p:txBody>
      </p:sp>
      <p:sp>
        <p:nvSpPr>
          <p:cNvPr id="5222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These pictures are from an Arc-flash accident.</a:t>
            </a:r>
          </a:p>
          <a:p>
            <a:pPr eaLnBrk="1" hangingPunct="1"/>
            <a:r>
              <a:rPr lang="en-US" altLang="en-US"/>
              <a:t>Note the burned clothing.</a:t>
            </a:r>
          </a:p>
          <a:p>
            <a:pPr eaLnBrk="1" hangingPunct="1"/>
            <a:r>
              <a:rPr lang="en-US" altLang="en-US"/>
              <a:t>Note that the chest was protected by a shirt and the bows of the glasses protected a strip on the head.</a:t>
            </a:r>
          </a:p>
          <a:p>
            <a:pPr eaLnBrk="1" hangingPunct="1"/>
            <a:endParaRPr lang="en-US" altLang="en-US"/>
          </a:p>
          <a:p>
            <a:pPr eaLnBrk="1" hangingPunct="1"/>
            <a:endParaRPr lang="en-US" altLang="en-US"/>
          </a:p>
        </p:txBody>
      </p:sp>
    </p:spTree>
    <p:extLst>
      <p:ext uri="{BB962C8B-B14F-4D97-AF65-F5344CB8AC3E}">
        <p14:creationId xmlns:p14="http://schemas.microsoft.com/office/powerpoint/2010/main" val="1549350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52227" name="Rectangle 5"/>
          <p:cNvSpPr>
            <a:spLocks noGrp="1" noChangeArrowheads="1"/>
          </p:cNvSpPr>
          <p:nvPr>
            <p:ph type="sldNum" sz="quarter" idx="5"/>
          </p:nvPr>
        </p:nvSpPr>
        <p:spPr/>
        <p:txBody>
          <a:bodyPr/>
          <a:lstStyle/>
          <a:p>
            <a:pPr>
              <a:defRPr/>
            </a:pPr>
            <a:fld id="{D5CE16B2-785F-4D89-946B-5A3DFA8BB0E7}" type="slidenum">
              <a:rPr lang="en-US" smtClean="0"/>
              <a:pPr>
                <a:defRPr/>
              </a:pPr>
              <a:t>22</a:t>
            </a:fld>
            <a:endParaRPr lang="en-US"/>
          </a:p>
        </p:txBody>
      </p:sp>
      <p:sp>
        <p:nvSpPr>
          <p:cNvPr id="5325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Describe the physics of an electric arc.</a:t>
            </a:r>
          </a:p>
        </p:txBody>
      </p:sp>
    </p:spTree>
    <p:extLst>
      <p:ext uri="{BB962C8B-B14F-4D97-AF65-F5344CB8AC3E}">
        <p14:creationId xmlns:p14="http://schemas.microsoft.com/office/powerpoint/2010/main" val="2803606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53251" name="Rectangle 5"/>
          <p:cNvSpPr>
            <a:spLocks noGrp="1" noChangeArrowheads="1"/>
          </p:cNvSpPr>
          <p:nvPr>
            <p:ph type="sldNum" sz="quarter" idx="5"/>
          </p:nvPr>
        </p:nvSpPr>
        <p:spPr/>
        <p:txBody>
          <a:bodyPr/>
          <a:lstStyle/>
          <a:p>
            <a:pPr>
              <a:defRPr/>
            </a:pPr>
            <a:fld id="{E1511692-EDE8-483B-B411-E7A0C608C71D}" type="slidenum">
              <a:rPr lang="en-US" smtClean="0"/>
              <a:pPr>
                <a:defRPr/>
              </a:pPr>
              <a:t>23</a:t>
            </a:fld>
            <a:endParaRPr lang="en-US"/>
          </a:p>
        </p:txBody>
      </p:sp>
      <p:sp>
        <p:nvSpPr>
          <p:cNvPr id="5427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Refer to the Arc Thermal Protective Value (ATPV).</a:t>
            </a:r>
          </a:p>
        </p:txBody>
      </p:sp>
    </p:spTree>
    <p:extLst>
      <p:ext uri="{BB962C8B-B14F-4D97-AF65-F5344CB8AC3E}">
        <p14:creationId xmlns:p14="http://schemas.microsoft.com/office/powerpoint/2010/main" val="33776923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54275" name="Rectangle 5"/>
          <p:cNvSpPr>
            <a:spLocks noGrp="1" noChangeArrowheads="1"/>
          </p:cNvSpPr>
          <p:nvPr>
            <p:ph type="sldNum" sz="quarter" idx="5"/>
          </p:nvPr>
        </p:nvSpPr>
        <p:spPr/>
        <p:txBody>
          <a:bodyPr/>
          <a:lstStyle/>
          <a:p>
            <a:pPr>
              <a:defRPr/>
            </a:pPr>
            <a:fld id="{A254BCDC-97C2-4BDE-AC9A-60DEA25A157D}" type="slidenum">
              <a:rPr lang="en-US" smtClean="0"/>
              <a:pPr>
                <a:defRPr/>
              </a:pPr>
              <a:t>24</a:t>
            </a:fld>
            <a:endParaRPr lang="en-US"/>
          </a:p>
        </p:txBody>
      </p:sp>
      <p:sp>
        <p:nvSpPr>
          <p:cNvPr id="5530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Discuss that the best procedure is always to shut the system down, lock it out and eliminate the hazard.</a:t>
            </a:r>
          </a:p>
        </p:txBody>
      </p:sp>
    </p:spTree>
    <p:extLst>
      <p:ext uri="{BB962C8B-B14F-4D97-AF65-F5344CB8AC3E}">
        <p14:creationId xmlns:p14="http://schemas.microsoft.com/office/powerpoint/2010/main" val="4272928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55299" name="Rectangle 5"/>
          <p:cNvSpPr>
            <a:spLocks noGrp="1" noChangeArrowheads="1"/>
          </p:cNvSpPr>
          <p:nvPr>
            <p:ph type="sldNum" sz="quarter" idx="5"/>
          </p:nvPr>
        </p:nvSpPr>
        <p:spPr/>
        <p:txBody>
          <a:bodyPr/>
          <a:lstStyle/>
          <a:p>
            <a:pPr>
              <a:defRPr/>
            </a:pPr>
            <a:fld id="{C6E2E4D6-C4D2-4846-BC21-175489723EF6}" type="slidenum">
              <a:rPr lang="en-US" smtClean="0"/>
              <a:pPr>
                <a:defRPr/>
              </a:pPr>
              <a:t>25</a:t>
            </a:fld>
            <a:endParaRPr lang="en-US"/>
          </a:p>
        </p:txBody>
      </p:sp>
      <p:sp>
        <p:nvSpPr>
          <p:cNvPr id="5632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651060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58371" name="Rectangle 5"/>
          <p:cNvSpPr>
            <a:spLocks noGrp="1" noChangeArrowheads="1"/>
          </p:cNvSpPr>
          <p:nvPr>
            <p:ph type="sldNum" sz="quarter" idx="5"/>
          </p:nvPr>
        </p:nvSpPr>
        <p:spPr/>
        <p:txBody>
          <a:bodyPr/>
          <a:lstStyle/>
          <a:p>
            <a:pPr>
              <a:defRPr/>
            </a:pPr>
            <a:fld id="{3FC84826-8FD3-474A-801B-3076FE6B4EC2}" type="slidenum">
              <a:rPr lang="en-US" smtClean="0"/>
              <a:pPr>
                <a:defRPr/>
              </a:pPr>
              <a:t>26</a:t>
            </a:fld>
            <a:endParaRPr lang="en-US"/>
          </a:p>
        </p:txBody>
      </p:sp>
      <p:sp>
        <p:nvSpPr>
          <p:cNvPr id="5939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20112149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59395" name="Rectangle 5"/>
          <p:cNvSpPr>
            <a:spLocks noGrp="1" noChangeArrowheads="1"/>
          </p:cNvSpPr>
          <p:nvPr>
            <p:ph type="sldNum" sz="quarter" idx="5"/>
          </p:nvPr>
        </p:nvSpPr>
        <p:spPr/>
        <p:txBody>
          <a:bodyPr/>
          <a:lstStyle/>
          <a:p>
            <a:pPr>
              <a:defRPr/>
            </a:pPr>
            <a:fld id="{6DCED6F7-47A3-4E9F-AF18-B420E6F39CE0}" type="slidenum">
              <a:rPr lang="en-US" smtClean="0"/>
              <a:pPr>
                <a:defRPr/>
              </a:pPr>
              <a:t>27</a:t>
            </a:fld>
            <a:endParaRPr lang="en-US"/>
          </a:p>
        </p:txBody>
      </p:sp>
      <p:sp>
        <p:nvSpPr>
          <p:cNvPr id="6042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Discuss the devastating injuries these contact accidents create.</a:t>
            </a:r>
          </a:p>
        </p:txBody>
      </p:sp>
    </p:spTree>
    <p:extLst>
      <p:ext uri="{BB962C8B-B14F-4D97-AF65-F5344CB8AC3E}">
        <p14:creationId xmlns:p14="http://schemas.microsoft.com/office/powerpoint/2010/main" val="2566575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56323" name="Rectangle 5"/>
          <p:cNvSpPr>
            <a:spLocks noGrp="1" noChangeArrowheads="1"/>
          </p:cNvSpPr>
          <p:nvPr>
            <p:ph type="sldNum" sz="quarter" idx="5"/>
          </p:nvPr>
        </p:nvSpPr>
        <p:spPr/>
        <p:txBody>
          <a:bodyPr/>
          <a:lstStyle/>
          <a:p>
            <a:pPr>
              <a:defRPr/>
            </a:pPr>
            <a:fld id="{081A8B8E-CB6E-4F97-AE9A-BD1C7F51ACD3}" type="slidenum">
              <a:rPr lang="en-US" smtClean="0"/>
              <a:pPr>
                <a:defRPr/>
              </a:pPr>
              <a:t>28</a:t>
            </a:fld>
            <a:endParaRPr lang="en-US"/>
          </a:p>
        </p:txBody>
      </p:sp>
      <p:sp>
        <p:nvSpPr>
          <p:cNvPr id="5734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This dump truck contacted an overhead power line.</a:t>
            </a:r>
          </a:p>
          <a:p>
            <a:pPr eaLnBrk="1" hangingPunct="1"/>
            <a:r>
              <a:rPr lang="en-US" altLang="en-US"/>
              <a:t>The rear outside drive tires were blown off of the hubs by the electrical voltage as it passed through the tires and heated them up causing them to expand.</a:t>
            </a:r>
          </a:p>
          <a:p>
            <a:pPr eaLnBrk="1" hangingPunct="1"/>
            <a:r>
              <a:rPr lang="en-US" altLang="en-US"/>
              <a:t>One tire flew nearly sixty feet – causing an additional struck-by hazard!</a:t>
            </a:r>
          </a:p>
        </p:txBody>
      </p:sp>
    </p:spTree>
    <p:extLst>
      <p:ext uri="{BB962C8B-B14F-4D97-AF65-F5344CB8AC3E}">
        <p14:creationId xmlns:p14="http://schemas.microsoft.com/office/powerpoint/2010/main" val="2866575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39939" name="Rectangle 5"/>
          <p:cNvSpPr>
            <a:spLocks noGrp="1" noChangeArrowheads="1"/>
          </p:cNvSpPr>
          <p:nvPr>
            <p:ph type="sldNum" sz="quarter" idx="5"/>
          </p:nvPr>
        </p:nvSpPr>
        <p:spPr/>
        <p:txBody>
          <a:bodyPr/>
          <a:lstStyle/>
          <a:p>
            <a:pPr>
              <a:defRPr/>
            </a:pPr>
            <a:fld id="{54542495-A705-4857-88C5-A8719BA12F3A}" type="slidenum">
              <a:rPr lang="en-US" smtClean="0"/>
              <a:pPr>
                <a:defRPr/>
              </a:pPr>
              <a:t>3</a:t>
            </a:fld>
            <a:endParaRPr lang="en-US"/>
          </a:p>
        </p:txBody>
      </p:sp>
      <p:sp>
        <p:nvSpPr>
          <p:cNvPr id="4096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7816560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dirty="0"/>
              <a:t>No proximity alarms or Insulating links are currently approved.  A temporary</a:t>
            </a:r>
            <a:r>
              <a:rPr lang="en-US" baseline="0" dirty="0"/>
              <a:t> enforcement policy was established on March 31, 2014 establishing enforcement criteria for bot devices.</a:t>
            </a:r>
          </a:p>
          <a:p>
            <a:r>
              <a:rPr lang="en-US" baseline="0" dirty="0"/>
              <a:t>Proximity Alarms</a:t>
            </a:r>
          </a:p>
          <a:p>
            <a:endParaRPr lang="en-US" baseline="0" dirty="0"/>
          </a:p>
          <a:p>
            <a:r>
              <a:rPr lang="en-US" baseline="0" dirty="0"/>
              <a:t>Because no current proximity alarms meet the NRTL requirements, employers may not rely solely on proximity alarms to comply with the requirements of the cranes standard. However, an employer may use a crane/derrick in construction with a proximity alarm in conjunction with another appropriate "measure" from §§ 1926.1407(b)(3) or 1926.1408(b)(4), such as a "dedicated spotter" or "range control warning device." If these conditions are met, the employer will not be considered to be in violation of either §§ 1926.1407(b)(3) or 1926.1408(b)(4), including situations where voltages are over 350 kV as referenced in § 1926.1409.</a:t>
            </a:r>
          </a:p>
          <a:p>
            <a:r>
              <a:rPr lang="en-US" baseline="0" dirty="0"/>
              <a:t>March 31, 2014</a:t>
            </a:r>
          </a:p>
          <a:p>
            <a:endParaRPr lang="en-US" baseline="0" dirty="0"/>
          </a:p>
          <a:p>
            <a:r>
              <a:rPr lang="en-US" baseline="0" dirty="0"/>
              <a:t>MEMORANDUM FOR: REGIONAL ADMINISTRATORS</a:t>
            </a:r>
          </a:p>
          <a:p>
            <a:endParaRPr lang="en-US" baseline="0" dirty="0"/>
          </a:p>
          <a:p>
            <a:r>
              <a:rPr lang="en-US" baseline="0" dirty="0"/>
              <a:t>FROM:    JAMES G. MADDUX</a:t>
            </a:r>
          </a:p>
          <a:p>
            <a:endParaRPr lang="en-US" baseline="0" dirty="0"/>
          </a:p>
          <a:p>
            <a:r>
              <a:rPr lang="en-US" baseline="0" dirty="0"/>
              <a:t>SUBJECT:   Temporary Enforcement Policy for Proximity Alarm and Insulating Link Use with Cranes and Derricks in Construction</a:t>
            </a:r>
          </a:p>
          <a:p>
            <a:endParaRPr lang="en-US" baseline="0" dirty="0"/>
          </a:p>
          <a:p>
            <a:r>
              <a:rPr lang="en-US" baseline="0" dirty="0"/>
              <a:t>Effective April 30, 2014, until further notice, the Occupational Safety and Health Administration (OSHA) intends to follow the temporary enforcement policy described below for use of proximity alarms and insulating links with cranes or derricks while engaged in construction activities near power lines. OSHA initially adopted a temporary enforcement policy for the use of these devices in a June 25, 2012 memorandum, and it was effective July 26, 2012 through November 8, 2013. This memorandum supersedes OSHA's June 25, 2012 memorandum.</a:t>
            </a:r>
          </a:p>
          <a:p>
            <a:endParaRPr lang="en-US" baseline="0" dirty="0"/>
          </a:p>
          <a:p>
            <a:r>
              <a:rPr lang="en-US" baseline="0" dirty="0"/>
              <a:t>The Cranes and Derricks in Construction standard, 29 CFR 1926 Subpart CC ("cranes standard"), includes several options for cranes and derricks performing construction activities near power lines. Some of the options involve proximity alarms or insulating links/devices. Section 1926.1401 of the cranes standard defines "proximity alarm" and "insulating link/device" as devices that warn of proximity to power lines or that insulate against electricity and that have been "...listed, labeled or accepted by a Nationally Recognized Testing Laboratory in accordance with § 29 CFR 1910.7" ("NRTL requirements"). These pieces of safety equipment must meet the performance requirements and the NRTL requirements as defined in § 1926.1401-Definitions to be used on cranes and derricks in construction.</a:t>
            </a:r>
          </a:p>
          <a:p>
            <a:endParaRPr lang="en-US" baseline="0" dirty="0"/>
          </a:p>
          <a:p>
            <a:r>
              <a:rPr lang="en-US" baseline="0" dirty="0"/>
              <a:t>To date, no proximity alarm or insulating link/device meets the NRTL requirements. Additionally, at this time, no NRTL is recognized by the Agency to perform the required testing to list, label or accept either type device. Proximity alarms and insulating links/devices which do not meet the NRTL requirements continue to be available, as they have for decades. These versions have not been "...listed, labeled or accepted by a Nationally Recognized Testing Laboratory." OSHA does not anticipate proximity alarms or insulating links/devices which meet the NRTL requirements to be available in the near future.</a:t>
            </a:r>
          </a:p>
          <a:p>
            <a:endParaRPr lang="en-US" baseline="0" dirty="0"/>
          </a:p>
          <a:p>
            <a:r>
              <a:rPr lang="en-US" baseline="0" dirty="0"/>
              <a:t>Because there are no compliant proximity alarms or insulating links/devices, OSHA intends to follow the temporary policy noted below until further notice and will engage in rulemaking to address the unavailability of proximity alarms and insulating links/devices which meet these NRTL requirements. The temporary policy is for:</a:t>
            </a:r>
          </a:p>
          <a:p>
            <a:endParaRPr lang="en-US" baseline="0" dirty="0"/>
          </a:p>
          <a:p>
            <a:r>
              <a:rPr lang="en-US" baseline="0" dirty="0"/>
              <a:t>proximity alarm use under § 1926.1407-Power line safety (up to 350 kV)-assembly and disassembly;</a:t>
            </a:r>
          </a:p>
          <a:p>
            <a:r>
              <a:rPr lang="en-US" baseline="0" dirty="0"/>
              <a:t>proximity alarm and insulating link use under § 1926.1408-Power line safety (up to 350 kV)-equipment operations;</a:t>
            </a:r>
          </a:p>
          <a:p>
            <a:r>
              <a:rPr lang="en-US" baseline="0" dirty="0"/>
              <a:t>proximity alarm and insulating link use under § 1926.1409-Power line safety (over 350 kV) through §§ 1926.1407 and 1926.1408; and</a:t>
            </a:r>
          </a:p>
          <a:p>
            <a:r>
              <a:rPr lang="en-US" baseline="0" dirty="0"/>
              <a:t>insulating link/device use under § 1926.1410-Power line safety (all voltages)-equipment operations closer than the Table A zone.</a:t>
            </a:r>
          </a:p>
          <a:p>
            <a:r>
              <a:rPr lang="en-US" baseline="0" dirty="0"/>
              <a:t>Insulating Links/Devices</a:t>
            </a:r>
          </a:p>
          <a:p>
            <a:endParaRPr lang="en-US" baseline="0" dirty="0"/>
          </a:p>
          <a:p>
            <a:r>
              <a:rPr lang="en-US" baseline="0" dirty="0"/>
              <a:t>Because no current insulating links/devices meet the NRTL requirements in the § 1926.1401 definition for "insulating link/device," employers may not rely solely on an insulating link/device to comply with requirements of the cranes standard. However, an employer may use a crane/derrick in construction with an insulating link in conjunction with another appropriate "measure" from § 1926.1408(b)(4), such as a "dedicated spotter" or "range control warning device." If these conditions are met, the employer will not be considered to be in violation of § 1926.1408(b)(4), including situations where voltages are over 350kV as referenced in § 1926.1409. Additionally, OSHA will not cite any employer for a violation of § 1926.1410(d)(4) (requirement that an insulating link/device be "installed at a point between the end of the load line (or below) and the load") if an employer is using an insulating link/device manufactured on any date, as specified in § 1926.1410(d)(4)(v)(A), and in conjunction with the additional protections in § 1926.1410(d)(4)(v)(B), such as insulated gloves rated for the voltage involved.</a:t>
            </a:r>
          </a:p>
          <a:p>
            <a:endParaRPr lang="en-US" dirty="0"/>
          </a:p>
        </p:txBody>
      </p:sp>
      <p:sp>
        <p:nvSpPr>
          <p:cNvPr id="4" name="Slide Number Placeholder 3"/>
          <p:cNvSpPr>
            <a:spLocks noGrp="1"/>
          </p:cNvSpPr>
          <p:nvPr>
            <p:ph type="sldNum" sz="quarter" idx="10"/>
          </p:nvPr>
        </p:nvSpPr>
        <p:spPr/>
        <p:txBody>
          <a:bodyPr/>
          <a:lstStyle/>
          <a:p>
            <a:pPr>
              <a:defRPr/>
            </a:pPr>
            <a:fld id="{12F7F9DF-980D-4058-8C83-F121A88896C6}" type="slidenum">
              <a:rPr lang="en-US" smtClean="0"/>
              <a:pPr>
                <a:defRPr/>
              </a:pPr>
              <a:t>30</a:t>
            </a:fld>
            <a:endParaRPr lang="en-US"/>
          </a:p>
        </p:txBody>
      </p:sp>
    </p:spTree>
    <p:extLst>
      <p:ext uri="{BB962C8B-B14F-4D97-AF65-F5344CB8AC3E}">
        <p14:creationId xmlns:p14="http://schemas.microsoft.com/office/powerpoint/2010/main" val="28272521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60419" name="Rectangle 5"/>
          <p:cNvSpPr>
            <a:spLocks noGrp="1" noChangeArrowheads="1"/>
          </p:cNvSpPr>
          <p:nvPr>
            <p:ph type="sldNum" sz="quarter" idx="5"/>
          </p:nvPr>
        </p:nvSpPr>
        <p:spPr/>
        <p:txBody>
          <a:bodyPr/>
          <a:lstStyle/>
          <a:p>
            <a:pPr>
              <a:defRPr/>
            </a:pPr>
            <a:fld id="{B0D718EE-B935-42C1-9BED-5CB58DB3C069}" type="slidenum">
              <a:rPr lang="en-US" smtClean="0"/>
              <a:pPr>
                <a:defRPr/>
              </a:pPr>
              <a:t>33</a:t>
            </a:fld>
            <a:endParaRPr lang="en-US"/>
          </a:p>
        </p:txBody>
      </p:sp>
      <p:sp>
        <p:nvSpPr>
          <p:cNvPr id="6144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ANSI guidelines suggest the following distances, which are greater than OSHA requirements:</a:t>
            </a:r>
          </a:p>
          <a:p>
            <a:pPr lvl="1" eaLnBrk="1" hangingPunct="1"/>
            <a:r>
              <a:rPr lang="en-US" altLang="en-US"/>
              <a:t>100 kV - 15 feet</a:t>
            </a:r>
          </a:p>
          <a:p>
            <a:pPr lvl="1" eaLnBrk="1" hangingPunct="1"/>
            <a:r>
              <a:rPr lang="en-US" altLang="en-US"/>
              <a:t>350 kV - 20 feet</a:t>
            </a:r>
          </a:p>
          <a:p>
            <a:pPr lvl="1" eaLnBrk="1" hangingPunct="1"/>
            <a:r>
              <a:rPr lang="en-US" altLang="en-US"/>
              <a:t>500 kV - 25 feet</a:t>
            </a:r>
          </a:p>
          <a:p>
            <a:pPr eaLnBrk="1" hangingPunct="1"/>
            <a:r>
              <a:rPr lang="en-US" altLang="en-US"/>
              <a:t> Why do distances increase with voltage?</a:t>
            </a:r>
          </a:p>
          <a:p>
            <a:pPr eaLnBrk="1" hangingPunct="1"/>
            <a:r>
              <a:rPr lang="en-US" altLang="en-US"/>
              <a:t>Load sag and flex are primary issues on transmission lines</a:t>
            </a:r>
          </a:p>
        </p:txBody>
      </p:sp>
    </p:spTree>
    <p:extLst>
      <p:ext uri="{BB962C8B-B14F-4D97-AF65-F5344CB8AC3E}">
        <p14:creationId xmlns:p14="http://schemas.microsoft.com/office/powerpoint/2010/main" val="2335163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61443" name="Rectangle 5"/>
          <p:cNvSpPr>
            <a:spLocks noGrp="1" noChangeArrowheads="1"/>
          </p:cNvSpPr>
          <p:nvPr>
            <p:ph type="sldNum" sz="quarter" idx="5"/>
          </p:nvPr>
        </p:nvSpPr>
        <p:spPr/>
        <p:txBody>
          <a:bodyPr/>
          <a:lstStyle/>
          <a:p>
            <a:pPr>
              <a:defRPr/>
            </a:pPr>
            <a:fld id="{DB61E752-C72A-4908-B7EF-5DBD02E5B628}" type="slidenum">
              <a:rPr lang="en-US" smtClean="0"/>
              <a:pPr>
                <a:defRPr/>
              </a:pPr>
              <a:t>34</a:t>
            </a:fld>
            <a:endParaRPr lang="en-US"/>
          </a:p>
        </p:txBody>
      </p:sp>
      <p:sp>
        <p:nvSpPr>
          <p:cNvPr id="6246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Discuss that the 10 foot minimum clearance applies to all types of equipment.</a:t>
            </a:r>
          </a:p>
        </p:txBody>
      </p:sp>
    </p:spTree>
    <p:extLst>
      <p:ext uri="{BB962C8B-B14F-4D97-AF65-F5344CB8AC3E}">
        <p14:creationId xmlns:p14="http://schemas.microsoft.com/office/powerpoint/2010/main" val="1868990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62467" name="Rectangle 5"/>
          <p:cNvSpPr>
            <a:spLocks noGrp="1" noChangeArrowheads="1"/>
          </p:cNvSpPr>
          <p:nvPr>
            <p:ph type="sldNum" sz="quarter" idx="5"/>
          </p:nvPr>
        </p:nvSpPr>
        <p:spPr/>
        <p:txBody>
          <a:bodyPr/>
          <a:lstStyle/>
          <a:p>
            <a:pPr>
              <a:defRPr/>
            </a:pPr>
            <a:fld id="{270334FB-016B-4A2E-884A-574EAC839221}" type="slidenum">
              <a:rPr lang="en-US" smtClean="0"/>
              <a:pPr>
                <a:defRPr/>
              </a:pPr>
              <a:t>35</a:t>
            </a:fld>
            <a:endParaRPr lang="en-US"/>
          </a:p>
        </p:txBody>
      </p:sp>
      <p:sp>
        <p:nvSpPr>
          <p:cNvPr id="6349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Discuss the various methods.</a:t>
            </a:r>
          </a:p>
          <a:p>
            <a:pPr eaLnBrk="1" hangingPunct="1"/>
            <a:r>
              <a:rPr lang="en-US" altLang="en-US"/>
              <a:t>Also discuss the fact that it may take a power company several weeks to de-energize or move a line.</a:t>
            </a:r>
          </a:p>
          <a:p>
            <a:pPr eaLnBrk="1" hangingPunct="1"/>
            <a:r>
              <a:rPr lang="en-US" altLang="en-US"/>
              <a:t>Therefore proper pre-planning is a MUST.</a:t>
            </a:r>
          </a:p>
        </p:txBody>
      </p:sp>
    </p:spTree>
    <p:extLst>
      <p:ext uri="{BB962C8B-B14F-4D97-AF65-F5344CB8AC3E}">
        <p14:creationId xmlns:p14="http://schemas.microsoft.com/office/powerpoint/2010/main" val="580770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63491" name="Rectangle 5"/>
          <p:cNvSpPr>
            <a:spLocks noGrp="1" noChangeArrowheads="1"/>
          </p:cNvSpPr>
          <p:nvPr>
            <p:ph type="sldNum" sz="quarter" idx="5"/>
          </p:nvPr>
        </p:nvSpPr>
        <p:spPr/>
        <p:txBody>
          <a:bodyPr/>
          <a:lstStyle/>
          <a:p>
            <a:pPr>
              <a:defRPr/>
            </a:pPr>
            <a:fld id="{DC8FDEE1-9AA2-46D6-BC10-1BBAFB900F7A}" type="slidenum">
              <a:rPr lang="en-US" smtClean="0"/>
              <a:pPr>
                <a:defRPr/>
              </a:pPr>
              <a:t>36</a:t>
            </a:fld>
            <a:endParaRPr lang="en-US"/>
          </a:p>
        </p:txBody>
      </p:sp>
      <p:sp>
        <p:nvSpPr>
          <p:cNvPr id="64516" name="Rectangle 2"/>
          <p:cNvSpPr>
            <a:spLocks noGrp="1" noChangeArrowheads="1"/>
          </p:cNvSpPr>
          <p:nvPr>
            <p:ph type="body" idx="1"/>
          </p:nvPr>
        </p:nvSpPr>
        <p:spPr bwMode="auto">
          <a:xfrm>
            <a:off x="915988" y="4341813"/>
            <a:ext cx="5022850"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416" tIns="49208" rIns="98416" bIns="49208" numCol="1" anchor="t" anchorCtr="0" compatLnSpc="1">
            <a:prstTxWarp prst="textNoShape">
              <a:avLst/>
            </a:prstTxWarp>
          </a:bodyPr>
          <a:lstStyle/>
          <a:p>
            <a:pPr eaLnBrk="1" hangingPunct="1"/>
            <a:r>
              <a:rPr lang="en-US" altLang="en-US"/>
              <a:t>Barrier Protection:</a:t>
            </a:r>
          </a:p>
          <a:p>
            <a:pPr eaLnBrk="1" hangingPunct="1"/>
            <a:r>
              <a:rPr lang="en-US" altLang="en-US"/>
              <a:t>Insulated Sleeves Must be Installed by the Utility Company. This shall not be done by the contractor.</a:t>
            </a:r>
          </a:p>
          <a:p>
            <a:pPr eaLnBrk="1" hangingPunct="1">
              <a:spcBef>
                <a:spcPct val="20000"/>
              </a:spcBef>
              <a:buClr>
                <a:schemeClr val="accent2"/>
              </a:buClr>
              <a:buSzPct val="75000"/>
            </a:pPr>
            <a:r>
              <a:rPr lang="en-US" altLang="en-US"/>
              <a:t> Allow Sufficient Time. This may require several weeks advance notice.</a:t>
            </a:r>
          </a:p>
          <a:p>
            <a:pPr eaLnBrk="1" hangingPunct="1">
              <a:spcBef>
                <a:spcPct val="20000"/>
              </a:spcBef>
              <a:buClr>
                <a:schemeClr val="accent2"/>
              </a:buClr>
              <a:buSzPct val="75000"/>
            </a:pPr>
            <a:r>
              <a:rPr lang="en-US" altLang="en-US"/>
              <a:t> Must Maintain Minimum Line Clearance Distance</a:t>
            </a:r>
          </a:p>
        </p:txBody>
      </p:sp>
      <p:sp>
        <p:nvSpPr>
          <p:cNvPr id="64517" name="Rectangle 3"/>
          <p:cNvSpPr>
            <a:spLocks noGrp="1" noRot="1" noChangeAspect="1" noChangeArrowheads="1" noTextEdit="1"/>
          </p:cNvSpPr>
          <p:nvPr>
            <p:ph type="sldImg"/>
          </p:nvPr>
        </p:nvSpPr>
        <p:spPr bwMode="auto">
          <a:xfrm>
            <a:off x="1152525" y="692150"/>
            <a:ext cx="4552950" cy="3416300"/>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42207304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65539" name="Rectangle 5"/>
          <p:cNvSpPr>
            <a:spLocks noGrp="1" noChangeArrowheads="1"/>
          </p:cNvSpPr>
          <p:nvPr>
            <p:ph type="sldNum" sz="quarter" idx="5"/>
          </p:nvPr>
        </p:nvSpPr>
        <p:spPr/>
        <p:txBody>
          <a:bodyPr/>
          <a:lstStyle/>
          <a:p>
            <a:pPr>
              <a:defRPr/>
            </a:pPr>
            <a:fld id="{AEEF11DA-18B2-48BC-BC58-CA9BF77F2BD2}" type="slidenum">
              <a:rPr lang="en-US" smtClean="0"/>
              <a:pPr>
                <a:defRPr/>
              </a:pPr>
              <a:t>37</a:t>
            </a:fld>
            <a:endParaRPr lang="en-US"/>
          </a:p>
        </p:txBody>
      </p:sp>
      <p:sp>
        <p:nvSpPr>
          <p:cNvPr id="6656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Power distribution systems many times have storm trip circuits on them.</a:t>
            </a:r>
          </a:p>
          <a:p>
            <a:pPr eaLnBrk="1" hangingPunct="1"/>
            <a:r>
              <a:rPr lang="en-US" altLang="en-US"/>
              <a:t>These are relays that will trip out for a period of time (Usually 3-30 seconds) to allow a faulted object such as a tree branch to fall away.</a:t>
            </a:r>
          </a:p>
          <a:p>
            <a:pPr eaLnBrk="1" hangingPunct="1"/>
            <a:r>
              <a:rPr lang="en-US" altLang="en-US"/>
              <a:t>These relays will than reset and the line will be re-energized.</a:t>
            </a:r>
          </a:p>
          <a:p>
            <a:pPr eaLnBrk="1" hangingPunct="1"/>
            <a:r>
              <a:rPr lang="en-US" altLang="en-US"/>
              <a:t>This may occur 2-3 times before a breaker actually trips and the power remains out until it is manually reset.</a:t>
            </a:r>
          </a:p>
        </p:txBody>
      </p:sp>
    </p:spTree>
    <p:extLst>
      <p:ext uri="{BB962C8B-B14F-4D97-AF65-F5344CB8AC3E}">
        <p14:creationId xmlns:p14="http://schemas.microsoft.com/office/powerpoint/2010/main" val="42811729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66563" name="Rectangle 5"/>
          <p:cNvSpPr>
            <a:spLocks noGrp="1" noChangeArrowheads="1"/>
          </p:cNvSpPr>
          <p:nvPr>
            <p:ph type="sldNum" sz="quarter" idx="5"/>
          </p:nvPr>
        </p:nvSpPr>
        <p:spPr/>
        <p:txBody>
          <a:bodyPr/>
          <a:lstStyle/>
          <a:p>
            <a:pPr>
              <a:defRPr/>
            </a:pPr>
            <a:fld id="{917E4B41-522F-4F13-BC77-BB64CD1F1E6F}" type="slidenum">
              <a:rPr lang="en-US" smtClean="0"/>
              <a:pPr>
                <a:defRPr/>
              </a:pPr>
              <a:t>39</a:t>
            </a:fld>
            <a:endParaRPr lang="en-US"/>
          </a:p>
        </p:txBody>
      </p:sp>
      <p:sp>
        <p:nvSpPr>
          <p:cNvPr id="6758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24533440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67587" name="Rectangle 5"/>
          <p:cNvSpPr>
            <a:spLocks noGrp="1" noChangeArrowheads="1"/>
          </p:cNvSpPr>
          <p:nvPr>
            <p:ph type="sldNum" sz="quarter" idx="5"/>
          </p:nvPr>
        </p:nvSpPr>
        <p:spPr/>
        <p:txBody>
          <a:bodyPr/>
          <a:lstStyle/>
          <a:p>
            <a:pPr>
              <a:defRPr/>
            </a:pPr>
            <a:fld id="{08FCBBEE-6291-455E-8F29-2DD839E9B782}" type="slidenum">
              <a:rPr lang="en-US" smtClean="0"/>
              <a:pPr>
                <a:defRPr/>
              </a:pPr>
              <a:t>43</a:t>
            </a:fld>
            <a:endParaRPr lang="en-US"/>
          </a:p>
        </p:txBody>
      </p:sp>
      <p:sp>
        <p:nvSpPr>
          <p:cNvPr id="6861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40138791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68611" name="Rectangle 5"/>
          <p:cNvSpPr>
            <a:spLocks noGrp="1" noChangeArrowheads="1"/>
          </p:cNvSpPr>
          <p:nvPr>
            <p:ph type="sldNum" sz="quarter" idx="5"/>
          </p:nvPr>
        </p:nvSpPr>
        <p:spPr/>
        <p:txBody>
          <a:bodyPr/>
          <a:lstStyle/>
          <a:p>
            <a:pPr>
              <a:defRPr/>
            </a:pPr>
            <a:fld id="{5532ABC5-6FFF-446F-BD31-3BAE3E4B16DC}" type="slidenum">
              <a:rPr lang="en-US" smtClean="0"/>
              <a:pPr>
                <a:defRPr/>
              </a:pPr>
              <a:t>44</a:t>
            </a:fld>
            <a:endParaRPr lang="en-US"/>
          </a:p>
        </p:txBody>
      </p:sp>
      <p:sp>
        <p:nvSpPr>
          <p:cNvPr id="6963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Use these steps to provide continuous improvement </a:t>
            </a:r>
          </a:p>
        </p:txBody>
      </p:sp>
    </p:spTree>
    <p:extLst>
      <p:ext uri="{BB962C8B-B14F-4D97-AF65-F5344CB8AC3E}">
        <p14:creationId xmlns:p14="http://schemas.microsoft.com/office/powerpoint/2010/main" val="1111895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0963" name="Rectangle 5"/>
          <p:cNvSpPr>
            <a:spLocks noGrp="1" noChangeArrowheads="1"/>
          </p:cNvSpPr>
          <p:nvPr>
            <p:ph type="sldNum" sz="quarter" idx="5"/>
          </p:nvPr>
        </p:nvSpPr>
        <p:spPr/>
        <p:txBody>
          <a:bodyPr/>
          <a:lstStyle/>
          <a:p>
            <a:pPr>
              <a:defRPr/>
            </a:pPr>
            <a:fld id="{82726C00-0C73-433B-A832-BF1C71BF32DC}" type="slidenum">
              <a:rPr lang="en-US" smtClean="0"/>
              <a:pPr>
                <a:defRPr/>
              </a:pPr>
              <a:t>4</a:t>
            </a:fld>
            <a:endParaRPr lang="en-US"/>
          </a:p>
        </p:txBody>
      </p:sp>
      <p:sp>
        <p:nvSpPr>
          <p:cNvPr id="4198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9" name="Rectangle 3"/>
          <p:cNvSpPr>
            <a:spLocks noGrp="1" noChangeArrowheads="1"/>
          </p:cNvSpPr>
          <p:nvPr>
            <p:ph type="body" idx="1"/>
          </p:nvPr>
        </p:nvSpPr>
        <p:spPr bwMode="auto">
          <a:xfrm>
            <a:off x="1225550" y="4572000"/>
            <a:ext cx="4978400" cy="37004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Describe how even small levels of amperage can cause serious injuries by affecting the electrical system of the body and affecting the heart rhythm.</a:t>
            </a:r>
          </a:p>
        </p:txBody>
      </p:sp>
    </p:spTree>
    <p:extLst>
      <p:ext uri="{BB962C8B-B14F-4D97-AF65-F5344CB8AC3E}">
        <p14:creationId xmlns:p14="http://schemas.microsoft.com/office/powerpoint/2010/main" val="4253069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1987" name="Rectangle 5"/>
          <p:cNvSpPr>
            <a:spLocks noGrp="1" noChangeArrowheads="1"/>
          </p:cNvSpPr>
          <p:nvPr>
            <p:ph type="sldNum" sz="quarter" idx="5"/>
          </p:nvPr>
        </p:nvSpPr>
        <p:spPr/>
        <p:txBody>
          <a:bodyPr/>
          <a:lstStyle/>
          <a:p>
            <a:pPr>
              <a:defRPr/>
            </a:pPr>
            <a:fld id="{1CCF3BDD-A3A2-474B-A2F6-6FC0EEB5A511}" type="slidenum">
              <a:rPr lang="en-US" smtClean="0"/>
              <a:pPr>
                <a:defRPr/>
              </a:pPr>
              <a:t>5</a:t>
            </a:fld>
            <a:endParaRPr lang="en-US"/>
          </a:p>
        </p:txBody>
      </p:sp>
      <p:sp>
        <p:nvSpPr>
          <p:cNvPr id="4301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Describe how GFCIs work.</a:t>
            </a:r>
          </a:p>
          <a:p>
            <a:pPr eaLnBrk="1" hangingPunct="1"/>
            <a:r>
              <a:rPr lang="en-US" altLang="en-US"/>
              <a:t>Advise that they must be tested regularly.</a:t>
            </a:r>
          </a:p>
          <a:p>
            <a:pPr eaLnBrk="1" hangingPunct="1"/>
            <a:endParaRPr lang="en-US" altLang="en-US"/>
          </a:p>
        </p:txBody>
      </p:sp>
    </p:spTree>
    <p:extLst>
      <p:ext uri="{BB962C8B-B14F-4D97-AF65-F5344CB8AC3E}">
        <p14:creationId xmlns:p14="http://schemas.microsoft.com/office/powerpoint/2010/main" val="1293903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4035" name="Rectangle 5"/>
          <p:cNvSpPr>
            <a:spLocks noGrp="1" noChangeArrowheads="1"/>
          </p:cNvSpPr>
          <p:nvPr>
            <p:ph type="sldNum" sz="quarter" idx="5"/>
          </p:nvPr>
        </p:nvSpPr>
        <p:spPr/>
        <p:txBody>
          <a:bodyPr/>
          <a:lstStyle/>
          <a:p>
            <a:pPr>
              <a:defRPr/>
            </a:pPr>
            <a:fld id="{C84EB8C4-9A4A-496D-97F1-4DC9DC85495F}" type="slidenum">
              <a:rPr lang="en-US" smtClean="0"/>
              <a:pPr>
                <a:defRPr/>
              </a:pPr>
              <a:t>6</a:t>
            </a:fld>
            <a:endParaRPr lang="en-US"/>
          </a:p>
        </p:txBody>
      </p:sp>
      <p:sp>
        <p:nvSpPr>
          <p:cNvPr id="4506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Advise that testing should be done regardless of whether GFCIs are in use.</a:t>
            </a:r>
          </a:p>
        </p:txBody>
      </p:sp>
    </p:spTree>
    <p:extLst>
      <p:ext uri="{BB962C8B-B14F-4D97-AF65-F5344CB8AC3E}">
        <p14:creationId xmlns:p14="http://schemas.microsoft.com/office/powerpoint/2010/main" val="2080398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5059" name="Rectangle 5"/>
          <p:cNvSpPr>
            <a:spLocks noGrp="1" noChangeArrowheads="1"/>
          </p:cNvSpPr>
          <p:nvPr>
            <p:ph type="sldNum" sz="quarter" idx="5"/>
          </p:nvPr>
        </p:nvSpPr>
        <p:spPr/>
        <p:txBody>
          <a:bodyPr/>
          <a:lstStyle/>
          <a:p>
            <a:pPr>
              <a:defRPr/>
            </a:pPr>
            <a:fld id="{B796E0FC-3F25-4D6F-956A-BA35B7DF5D6A}" type="slidenum">
              <a:rPr lang="en-US" smtClean="0"/>
              <a:pPr>
                <a:defRPr/>
              </a:pPr>
              <a:t>7</a:t>
            </a:fld>
            <a:endParaRPr lang="en-US"/>
          </a:p>
        </p:txBody>
      </p:sp>
      <p:sp>
        <p:nvSpPr>
          <p:cNvPr id="4608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2218055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6083" name="Rectangle 5"/>
          <p:cNvSpPr>
            <a:spLocks noGrp="1" noChangeArrowheads="1"/>
          </p:cNvSpPr>
          <p:nvPr>
            <p:ph type="sldNum" sz="quarter" idx="5"/>
          </p:nvPr>
        </p:nvSpPr>
        <p:spPr/>
        <p:txBody>
          <a:bodyPr/>
          <a:lstStyle/>
          <a:p>
            <a:pPr>
              <a:defRPr/>
            </a:pPr>
            <a:fld id="{07CE7FB2-FD9D-45A3-8435-BEC0FA166EDA}" type="slidenum">
              <a:rPr lang="en-US" smtClean="0"/>
              <a:pPr>
                <a:defRPr/>
              </a:pPr>
              <a:t>8</a:t>
            </a:fld>
            <a:endParaRPr lang="en-US"/>
          </a:p>
        </p:txBody>
      </p:sp>
      <p:sp>
        <p:nvSpPr>
          <p:cNvPr id="4710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This cord is out of compliance and must be removed.</a:t>
            </a:r>
          </a:p>
          <a:p>
            <a:pPr eaLnBrk="1" hangingPunct="1"/>
            <a:r>
              <a:rPr lang="en-US" altLang="en-US"/>
              <a:t>Describe types of damage cords can have and what to look for.</a:t>
            </a:r>
          </a:p>
          <a:p>
            <a:pPr eaLnBrk="1" hangingPunct="1"/>
            <a:r>
              <a:rPr lang="en-US" altLang="en-US"/>
              <a:t>See Additional Resources for additional guidance on letter of interpretation for nicks and GFCI </a:t>
            </a:r>
            <a:endParaRPr lang="en-US" altLang="en-US" b="1"/>
          </a:p>
        </p:txBody>
      </p:sp>
    </p:spTree>
    <p:extLst>
      <p:ext uri="{BB962C8B-B14F-4D97-AF65-F5344CB8AC3E}">
        <p14:creationId xmlns:p14="http://schemas.microsoft.com/office/powerpoint/2010/main" val="4031463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7107" name="Rectangle 5"/>
          <p:cNvSpPr>
            <a:spLocks noGrp="1" noChangeArrowheads="1"/>
          </p:cNvSpPr>
          <p:nvPr>
            <p:ph type="sldNum" sz="quarter" idx="5"/>
          </p:nvPr>
        </p:nvSpPr>
        <p:spPr/>
        <p:txBody>
          <a:bodyPr/>
          <a:lstStyle/>
          <a:p>
            <a:pPr>
              <a:defRPr/>
            </a:pPr>
            <a:fld id="{E3E8211E-0E91-41BE-8EBE-5BAA48065424}" type="slidenum">
              <a:rPr lang="en-US" smtClean="0"/>
              <a:pPr>
                <a:defRPr/>
              </a:pPr>
              <a:t>12</a:t>
            </a:fld>
            <a:endParaRPr lang="en-US"/>
          </a:p>
        </p:txBody>
      </p:sp>
      <p:sp>
        <p:nvSpPr>
          <p:cNvPr id="4813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This wiring cannot be left exposed.</a:t>
            </a:r>
          </a:p>
          <a:p>
            <a:pPr eaLnBrk="1" hangingPunct="1"/>
            <a:r>
              <a:rPr lang="en-US" altLang="en-US"/>
              <a:t>Stress that all electrical wire must be properly protected inside electrical boxes.</a:t>
            </a:r>
          </a:p>
        </p:txBody>
      </p:sp>
    </p:spTree>
    <p:extLst>
      <p:ext uri="{BB962C8B-B14F-4D97-AF65-F5344CB8AC3E}">
        <p14:creationId xmlns:p14="http://schemas.microsoft.com/office/powerpoint/2010/main" val="219632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8131" name="Rectangle 5"/>
          <p:cNvSpPr>
            <a:spLocks noGrp="1" noChangeArrowheads="1"/>
          </p:cNvSpPr>
          <p:nvPr>
            <p:ph type="sldNum" sz="quarter" idx="5"/>
          </p:nvPr>
        </p:nvSpPr>
        <p:spPr/>
        <p:txBody>
          <a:bodyPr/>
          <a:lstStyle/>
          <a:p>
            <a:pPr>
              <a:defRPr/>
            </a:pPr>
            <a:fld id="{901D2429-227F-4B40-8DA1-9FEE6CA601A2}" type="slidenum">
              <a:rPr lang="en-US" smtClean="0"/>
              <a:pPr>
                <a:defRPr/>
              </a:pPr>
              <a:t>17</a:t>
            </a:fld>
            <a:endParaRPr lang="en-US"/>
          </a:p>
        </p:txBody>
      </p:sp>
      <p:sp>
        <p:nvSpPr>
          <p:cNvPr id="4915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This is not considered protected.</a:t>
            </a:r>
          </a:p>
          <a:p>
            <a:pPr eaLnBrk="1" hangingPunct="1"/>
            <a:r>
              <a:rPr lang="en-US" altLang="en-US"/>
              <a:t>Stress the need for all live circuitry to be covered or protected.</a:t>
            </a:r>
          </a:p>
          <a:p>
            <a:pPr eaLnBrk="1" hangingPunct="1"/>
            <a:r>
              <a:rPr lang="en-US" altLang="en-US"/>
              <a:t>Electricians cannot leave panel boxes unattended with the covers off.</a:t>
            </a:r>
          </a:p>
        </p:txBody>
      </p:sp>
    </p:spTree>
    <p:extLst>
      <p:ext uri="{BB962C8B-B14F-4D97-AF65-F5344CB8AC3E}">
        <p14:creationId xmlns:p14="http://schemas.microsoft.com/office/powerpoint/2010/main" val="3920640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0" y="0"/>
            <a:ext cx="228600" cy="6858000"/>
          </a:xfrm>
          <a:prstGeom prst="rect">
            <a:avLst/>
          </a:prstGeom>
          <a:solidFill>
            <a:srgbClr val="27607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29095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458200" cy="1295400"/>
          </a:xfrm>
        </p:spPr>
        <p:txBody>
          <a:bodyPr/>
          <a:lstStyle/>
          <a:p>
            <a:r>
              <a:rPr lang="en-US"/>
              <a:t>Click to edit Master title style</a:t>
            </a:r>
          </a:p>
        </p:txBody>
      </p:sp>
      <p:sp>
        <p:nvSpPr>
          <p:cNvPr id="3" name="Text Placeholder 2"/>
          <p:cNvSpPr>
            <a:spLocks noGrp="1"/>
          </p:cNvSpPr>
          <p:nvPr>
            <p:ph type="body" sz="half" idx="1"/>
          </p:nvPr>
        </p:nvSpPr>
        <p:spPr>
          <a:xfrm>
            <a:off x="228600" y="1752600"/>
            <a:ext cx="3962400" cy="4953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quarter" idx="2"/>
          </p:nvPr>
        </p:nvSpPr>
        <p:spPr>
          <a:xfrm>
            <a:off x="4953000" y="1752600"/>
            <a:ext cx="3810000" cy="2400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3"/>
          </p:nvPr>
        </p:nvSpPr>
        <p:spPr>
          <a:xfrm>
            <a:off x="4953000" y="4305300"/>
            <a:ext cx="3810000" cy="2400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3109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27495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0102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9753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458200" cy="1295400"/>
          </a:xfrm>
        </p:spPr>
        <p:txBody>
          <a:bodyPr/>
          <a:lstStyle/>
          <a:p>
            <a:r>
              <a:rPr lang="en-US"/>
              <a:t>Click to edit Master title style</a:t>
            </a:r>
          </a:p>
        </p:txBody>
      </p:sp>
      <p:sp>
        <p:nvSpPr>
          <p:cNvPr id="3" name="Text Placeholder 2"/>
          <p:cNvSpPr>
            <a:spLocks noGrp="1"/>
          </p:cNvSpPr>
          <p:nvPr>
            <p:ph type="body" sz="half" idx="1"/>
          </p:nvPr>
        </p:nvSpPr>
        <p:spPr>
          <a:xfrm>
            <a:off x="228600" y="1752600"/>
            <a:ext cx="16383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019300" y="1752600"/>
            <a:ext cx="16383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8107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1169988" y="1946275"/>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132388" y="1946275"/>
            <a:ext cx="3810000" cy="4114800"/>
          </a:xfrm>
        </p:spPr>
        <p:txBody>
          <a:bodyPr/>
          <a:lstStyle/>
          <a:p>
            <a:endParaRPr lang="en-US"/>
          </a:p>
        </p:txBody>
      </p:sp>
      <p:sp>
        <p:nvSpPr>
          <p:cNvPr id="5" name="Date Placeholder 4"/>
          <p:cNvSpPr>
            <a:spLocks noGrp="1"/>
          </p:cNvSpPr>
          <p:nvPr>
            <p:ph type="dt" sz="half" idx="10"/>
          </p:nvPr>
        </p:nvSpPr>
        <p:spPr>
          <a:xfrm>
            <a:off x="1143000" y="6248400"/>
            <a:ext cx="1905000" cy="457200"/>
          </a:xfrm>
          <a:prstGeom prst="rect">
            <a:avLst/>
          </a:prstGeom>
        </p:spPr>
        <p:txBody>
          <a:bodyPr/>
          <a:lstStyle>
            <a:lvl1pPr>
              <a:defRPr/>
            </a:lvl1pPr>
          </a:lstStyle>
          <a:p>
            <a:r>
              <a:rPr lang="en-US" altLang="en-US" dirty="0"/>
              <a:t>Safe-Con, LLC</a:t>
            </a:r>
          </a:p>
        </p:txBody>
      </p:sp>
      <p:sp>
        <p:nvSpPr>
          <p:cNvPr id="6" name="Footer Placeholder 5"/>
          <p:cNvSpPr>
            <a:spLocks noGrp="1"/>
          </p:cNvSpPr>
          <p:nvPr>
            <p:ph type="ftr" sz="quarter" idx="11"/>
          </p:nvPr>
        </p:nvSpPr>
        <p:spPr>
          <a:xfrm>
            <a:off x="3581400" y="6248400"/>
            <a:ext cx="2895600" cy="457200"/>
          </a:xfrm>
          <a:prstGeom prst="rect">
            <a:avLst/>
          </a:prstGeom>
        </p:spPr>
        <p:txBody>
          <a:bodyPr/>
          <a:lstStyle>
            <a:lvl1pPr>
              <a:defRPr/>
            </a:lvl1pPr>
          </a:lstStyle>
          <a:p>
            <a:endParaRPr lang="en-US" altLang="en-US"/>
          </a:p>
        </p:txBody>
      </p:sp>
      <p:sp>
        <p:nvSpPr>
          <p:cNvPr id="7" name="Slide Number Placeholder 6"/>
          <p:cNvSpPr>
            <a:spLocks noGrp="1"/>
          </p:cNvSpPr>
          <p:nvPr>
            <p:ph type="sldNum" sz="quarter" idx="12"/>
          </p:nvPr>
        </p:nvSpPr>
        <p:spPr>
          <a:xfrm>
            <a:off x="7010400" y="6248400"/>
            <a:ext cx="1905000" cy="457200"/>
          </a:xfrm>
          <a:prstGeom prst="rect">
            <a:avLst/>
          </a:prstGeom>
        </p:spPr>
        <p:txBody>
          <a:bodyPr/>
          <a:lstStyle>
            <a:lvl1pPr>
              <a:defRPr/>
            </a:lvl1pPr>
          </a:lstStyle>
          <a:p>
            <a:fld id="{06104A0B-5D09-4031-96E3-7B70E2D10ECF}" type="slidenum">
              <a:rPr lang="en-US" altLang="en-US"/>
              <a:pPr/>
              <a:t>‹#›</a:t>
            </a:fld>
            <a:endParaRPr lang="en-US" altLang="en-US"/>
          </a:p>
        </p:txBody>
      </p:sp>
    </p:spTree>
    <p:extLst>
      <p:ext uri="{BB962C8B-B14F-4D97-AF65-F5344CB8AC3E}">
        <p14:creationId xmlns:p14="http://schemas.microsoft.com/office/powerpoint/2010/main" val="1670791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a:t>Click to edit Master title style</a:t>
            </a:r>
          </a:p>
        </p:txBody>
      </p:sp>
      <p:sp>
        <p:nvSpPr>
          <p:cNvPr id="3" name="Content Placeholder 2"/>
          <p:cNvSpPr>
            <a:spLocks noGrp="1"/>
          </p:cNvSpPr>
          <p:nvPr>
            <p:ph sz="quarter" idx="1"/>
          </p:nvPr>
        </p:nvSpPr>
        <p:spPr>
          <a:xfrm>
            <a:off x="457200" y="1981200"/>
            <a:ext cx="4038600" cy="1866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4038600" cy="1866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4000500"/>
            <a:ext cx="4038600" cy="1866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4000500"/>
            <a:ext cx="4038600" cy="1866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xfrm>
            <a:off x="6553200" y="6248400"/>
            <a:ext cx="2133600" cy="457200"/>
          </a:xfrm>
          <a:prstGeom prst="rect">
            <a:avLst/>
          </a:prstGeom>
          <a:ln/>
        </p:spPr>
        <p:txBody>
          <a:bodyPr/>
          <a:lstStyle>
            <a:lvl1pPr>
              <a:defRPr/>
            </a:lvl1pPr>
          </a:lstStyle>
          <a:p>
            <a:pPr>
              <a:defRPr/>
            </a:pPr>
            <a:fld id="{67D753C1-B145-4150-BCF0-D216FCDB415B}" type="slidenum">
              <a:rPr lang="en-US" altLang="en-US"/>
              <a:pPr>
                <a:defRPr/>
              </a:pPr>
              <a:t>‹#›</a:t>
            </a:fld>
            <a:endParaRPr lang="en-US" altLang="en-US"/>
          </a:p>
        </p:txBody>
      </p:sp>
      <p:sp>
        <p:nvSpPr>
          <p:cNvPr id="9"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pPr>
              <a:defRPr/>
            </a:pPr>
            <a:endParaRPr lang="en-US"/>
          </a:p>
        </p:txBody>
      </p:sp>
    </p:spTree>
    <p:extLst>
      <p:ext uri="{BB962C8B-B14F-4D97-AF65-F5344CB8AC3E}">
        <p14:creationId xmlns:p14="http://schemas.microsoft.com/office/powerpoint/2010/main" val="857939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Rectangle 6"/>
          <p:cNvSpPr/>
          <p:nvPr userDrawn="1"/>
        </p:nvSpPr>
        <p:spPr>
          <a:xfrm>
            <a:off x="0" y="0"/>
            <a:ext cx="228600" cy="6858000"/>
          </a:xfrm>
          <a:prstGeom prst="rect">
            <a:avLst/>
          </a:prstGeom>
          <a:solidFill>
            <a:srgbClr val="27607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723" r:id="rId1"/>
    <p:sldLayoutId id="2147483718" r:id="rId2"/>
    <p:sldLayoutId id="2147483719" r:id="rId3"/>
    <p:sldLayoutId id="2147483720" r:id="rId4"/>
    <p:sldLayoutId id="2147483721" r:id="rId5"/>
    <p:sldLayoutId id="2147483722" r:id="rId6"/>
    <p:sldLayoutId id="2147483724" r:id="rId7"/>
    <p:sldLayoutId id="2147483725" r:id="rId8"/>
  </p:sldLayoutIdLst>
  <p:txStyles>
    <p:titleStyle>
      <a:lvl1pPr algn="l" rtl="0" eaLnBrk="0" fontAlgn="base" hangingPunct="0">
        <a:spcBef>
          <a:spcPct val="0"/>
        </a:spcBef>
        <a:spcAft>
          <a:spcPct val="0"/>
        </a:spcAft>
        <a:defRPr sz="4400"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400">
          <a:solidFill>
            <a:schemeClr val="tx1"/>
          </a:solidFill>
          <a:latin typeface="Arial" charset="0"/>
          <a:cs typeface="Arial" charset="0"/>
        </a:defRPr>
      </a:lvl2pPr>
      <a:lvl3pPr algn="l" rtl="0" eaLnBrk="0" fontAlgn="base" hangingPunct="0">
        <a:spcBef>
          <a:spcPct val="0"/>
        </a:spcBef>
        <a:spcAft>
          <a:spcPct val="0"/>
        </a:spcAft>
        <a:defRPr sz="4400">
          <a:solidFill>
            <a:schemeClr val="tx1"/>
          </a:solidFill>
          <a:latin typeface="Arial" charset="0"/>
          <a:cs typeface="Arial" charset="0"/>
        </a:defRPr>
      </a:lvl3pPr>
      <a:lvl4pPr algn="l" rtl="0" eaLnBrk="0" fontAlgn="base" hangingPunct="0">
        <a:spcBef>
          <a:spcPct val="0"/>
        </a:spcBef>
        <a:spcAft>
          <a:spcPct val="0"/>
        </a:spcAft>
        <a:defRPr sz="4400">
          <a:solidFill>
            <a:schemeClr val="tx1"/>
          </a:solidFill>
          <a:latin typeface="Arial" charset="0"/>
          <a:cs typeface="Arial" charset="0"/>
        </a:defRPr>
      </a:lvl4pPr>
      <a:lvl5pPr algn="l" rtl="0" eaLnBrk="0" fontAlgn="base" hangingPunct="0">
        <a:spcBef>
          <a:spcPct val="0"/>
        </a:spcBef>
        <a:spcAft>
          <a:spcPct val="0"/>
        </a:spcAft>
        <a:defRPr sz="4400">
          <a:solidFill>
            <a:schemeClr val="tx1"/>
          </a:solidFill>
          <a:latin typeface="Arial" charset="0"/>
          <a:cs typeface="Arial"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8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38.jpeg"/><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8.xml"/><Relationship Id="rId4" Type="http://schemas.openxmlformats.org/officeDocument/2006/relationships/image" Target="../media/image44.jpe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47.jpeg"/></Relationships>
</file>

<file path=ppt/slides/_rels/slide3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6.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image" Target="../media/image5.e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sc000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7350" y="3276600"/>
            <a:ext cx="268605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DSC000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3200400"/>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8212" name="Rectangle 4"/>
          <p:cNvSpPr>
            <a:spLocks noGrp="1" noChangeArrowheads="1"/>
          </p:cNvSpPr>
          <p:nvPr>
            <p:ph type="ctrTitle"/>
          </p:nvPr>
        </p:nvSpPr>
        <p:spPr>
          <a:xfrm>
            <a:off x="304800" y="1371600"/>
            <a:ext cx="2590800" cy="1546225"/>
          </a:xfrm>
        </p:spPr>
        <p:txBody>
          <a:bodyPr/>
          <a:lstStyle/>
          <a:p>
            <a:pPr eaLnBrk="1" hangingPunct="1">
              <a:defRPr/>
            </a:pPr>
            <a:r>
              <a:rPr lang="en-US" dirty="0">
                <a:effectLst>
                  <a:outerShdw blurRad="38100" dist="38100" dir="2700000" algn="tl">
                    <a:srgbClr val="C0C0C0"/>
                  </a:outerShdw>
                </a:effectLst>
              </a:rPr>
              <a:t>Electrical</a:t>
            </a:r>
            <a:br>
              <a:rPr lang="en-US" dirty="0">
                <a:effectLst>
                  <a:outerShdw blurRad="38100" dist="38100" dir="2700000" algn="tl">
                    <a:srgbClr val="C0C0C0"/>
                  </a:outerShdw>
                </a:effectLst>
              </a:rPr>
            </a:br>
            <a:r>
              <a:rPr lang="en-US" dirty="0">
                <a:effectLst>
                  <a:outerShdw blurRad="38100" dist="38100" dir="2700000" algn="tl">
                    <a:srgbClr val="C0C0C0"/>
                  </a:outerShdw>
                </a:effectLst>
              </a:rPr>
              <a:t>Hazards</a:t>
            </a:r>
          </a:p>
        </p:txBody>
      </p:sp>
      <p:pic>
        <p:nvPicPr>
          <p:cNvPr id="4101" name="Picture 7" descr="DSC002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9875" y="228600"/>
            <a:ext cx="1914525"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Rectangle 6" descr="truckfire1"/>
          <p:cNvSpPr>
            <a:spLocks noGrp="1" noChangeAspect="1" noChangeArrowheads="1"/>
          </p:cNvSpPr>
          <p:nvPr isPhoto="1"/>
        </p:nvSpPr>
        <p:spPr bwMode="auto">
          <a:xfrm>
            <a:off x="4876800" y="0"/>
            <a:ext cx="4267200" cy="320040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 name="AutoShape 7"/>
          <p:cNvSpPr>
            <a:spLocks noChangeArrowheads="1"/>
          </p:cNvSpPr>
          <p:nvPr/>
        </p:nvSpPr>
        <p:spPr bwMode="auto">
          <a:xfrm>
            <a:off x="3474720" y="1703070"/>
            <a:ext cx="2651760" cy="265176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9525" cap="rnd" cmpd="sng">
            <a:solidFill>
              <a:srgbClr val="FF0066"/>
            </a:solidFill>
            <a:miter lim="800000"/>
            <a:headEnd/>
            <a:tailEnd/>
          </a:ln>
        </p:spPr>
        <p:txBody>
          <a:bodyPr wrap="none" anchor="ct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en-US">
              <a:no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963612" y="228600"/>
            <a:ext cx="7772400" cy="1143000"/>
          </a:xfrm>
        </p:spPr>
        <p:txBody>
          <a:bodyPr/>
          <a:lstStyle/>
          <a:p>
            <a:r>
              <a:rPr lang="en-US" altLang="en-US"/>
              <a:t>Extension Cords</a:t>
            </a:r>
          </a:p>
        </p:txBody>
      </p:sp>
      <p:sp>
        <p:nvSpPr>
          <p:cNvPr id="4099" name="Rectangle 3"/>
          <p:cNvSpPr>
            <a:spLocks noGrp="1" noChangeArrowheads="1"/>
          </p:cNvSpPr>
          <p:nvPr>
            <p:ph type="body" sz="half" idx="1"/>
          </p:nvPr>
        </p:nvSpPr>
        <p:spPr>
          <a:xfrm>
            <a:off x="285750" y="1447800"/>
            <a:ext cx="3810000" cy="3200400"/>
          </a:xfrm>
        </p:spPr>
        <p:txBody>
          <a:bodyPr/>
          <a:lstStyle/>
          <a:p>
            <a:r>
              <a:rPr lang="en-US" altLang="en-US" sz="2800" dirty="0"/>
              <a:t>Place cords where they will not be run over by traffic or equipment.</a:t>
            </a:r>
          </a:p>
          <a:p>
            <a:r>
              <a:rPr lang="en-US" altLang="en-US" dirty="0"/>
              <a:t>Protect cords from run over by trucks, scissors lifts, etc.</a:t>
            </a:r>
            <a:endParaRPr lang="en-US" altLang="en-US" sz="2800" dirty="0"/>
          </a:p>
        </p:txBody>
      </p:sp>
      <p:pic>
        <p:nvPicPr>
          <p:cNvPr id="4102" name="Picture 6" descr="elec cord run ove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6172200" y="381000"/>
            <a:ext cx="2957512" cy="3280218"/>
          </a:xfrm>
        </p:spPr>
      </p:pic>
      <p:sp>
        <p:nvSpPr>
          <p:cNvPr id="4103" name="Line 7"/>
          <p:cNvSpPr>
            <a:spLocks noChangeShapeType="1"/>
          </p:cNvSpPr>
          <p:nvPr/>
        </p:nvSpPr>
        <p:spPr bwMode="auto">
          <a:xfrm flipV="1">
            <a:off x="6477000" y="2286000"/>
            <a:ext cx="838200" cy="457200"/>
          </a:xfrm>
          <a:prstGeom prst="line">
            <a:avLst/>
          </a:prstGeom>
          <a:noFill/>
          <a:ln w="76200">
            <a:solidFill>
              <a:srgbClr val="C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94210" name="Picture 2" descr="C:\Users\Bob\Documents\Safecon pictures\Electrical\Panels &amp; Temp Power\elec feed line protec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0775" y="3676650"/>
            <a:ext cx="4241800" cy="3181350"/>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7"/>
          <p:cNvSpPr>
            <a:spLocks noChangeArrowheads="1"/>
          </p:cNvSpPr>
          <p:nvPr/>
        </p:nvSpPr>
        <p:spPr bwMode="auto">
          <a:xfrm>
            <a:off x="6477000" y="2514600"/>
            <a:ext cx="2651760" cy="265176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9525" cap="rnd" cmpd="sng">
            <a:solidFill>
              <a:srgbClr val="FF0066"/>
            </a:solidFill>
            <a:miter lim="800000"/>
            <a:headEnd/>
            <a:tailEnd/>
          </a:ln>
        </p:spPr>
        <p:txBody>
          <a:bodyPr wrap="none" anchor="ct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en-US">
              <a:noFill/>
            </a:endParaRPr>
          </a:p>
        </p:txBody>
      </p:sp>
    </p:spTree>
    <p:extLst>
      <p:ext uri="{BB962C8B-B14F-4D97-AF65-F5344CB8AC3E}">
        <p14:creationId xmlns:p14="http://schemas.microsoft.com/office/powerpoint/2010/main" val="231474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143000" y="609600"/>
            <a:ext cx="3886200" cy="1143000"/>
          </a:xfrm>
        </p:spPr>
        <p:txBody>
          <a:bodyPr/>
          <a:lstStyle/>
          <a:p>
            <a:r>
              <a:rPr lang="en-US" altLang="en-US" dirty="0"/>
              <a:t>Portable Generators</a:t>
            </a:r>
          </a:p>
        </p:txBody>
      </p:sp>
      <p:sp>
        <p:nvSpPr>
          <p:cNvPr id="29699" name="Rectangle 3"/>
          <p:cNvSpPr>
            <a:spLocks noGrp="1" noChangeArrowheads="1"/>
          </p:cNvSpPr>
          <p:nvPr>
            <p:ph type="body" sz="half" idx="1"/>
          </p:nvPr>
        </p:nvSpPr>
        <p:spPr>
          <a:xfrm>
            <a:off x="381000" y="2438400"/>
            <a:ext cx="4267200" cy="3581400"/>
          </a:xfrm>
        </p:spPr>
        <p:txBody>
          <a:bodyPr/>
          <a:lstStyle/>
          <a:p>
            <a:r>
              <a:rPr lang="en-US" altLang="en-US" sz="2800" dirty="0"/>
              <a:t>Portable generators need to be grounded per manufacturer’s requirements.</a:t>
            </a:r>
          </a:p>
          <a:p>
            <a:r>
              <a:rPr lang="en-US" altLang="en-US" sz="2800" dirty="0"/>
              <a:t>Plug grounds are bonded to the frame.</a:t>
            </a:r>
          </a:p>
          <a:p>
            <a:r>
              <a:rPr lang="en-US" altLang="en-US" dirty="0"/>
              <a:t>Outlets should be </a:t>
            </a:r>
            <a:r>
              <a:rPr lang="en-US" altLang="en-US" dirty="0" err="1"/>
              <a:t>GFCI’d</a:t>
            </a:r>
            <a:endParaRPr lang="en-US" altLang="en-US" sz="28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819400"/>
            <a:ext cx="4324350" cy="3027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nline Image Placeholder 1"/>
          <p:cNvSpPr>
            <a:spLocks noGrp="1"/>
          </p:cNvSpPr>
          <p:nvPr>
            <p:ph type="clipArt" sz="half" idx="2"/>
          </p:nvPr>
        </p:nvSpPr>
        <p:spPr/>
      </p:sp>
    </p:spTree>
    <p:extLst>
      <p:ext uri="{BB962C8B-B14F-4D97-AF65-F5344CB8AC3E}">
        <p14:creationId xmlns:p14="http://schemas.microsoft.com/office/powerpoint/2010/main" val="3561127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Electrical</a:t>
            </a:r>
          </a:p>
        </p:txBody>
      </p:sp>
      <p:sp>
        <p:nvSpPr>
          <p:cNvPr id="11267" name="Rectangle 3"/>
          <p:cNvSpPr>
            <a:spLocks noGrp="1" noChangeArrowheads="1"/>
          </p:cNvSpPr>
          <p:nvPr>
            <p:ph type="body" idx="1"/>
          </p:nvPr>
        </p:nvSpPr>
        <p:spPr>
          <a:xfrm>
            <a:off x="228600" y="1600200"/>
            <a:ext cx="3429000" cy="4038600"/>
          </a:xfrm>
        </p:spPr>
        <p:txBody>
          <a:bodyPr/>
          <a:lstStyle/>
          <a:p>
            <a:pPr eaLnBrk="1" hangingPunct="1"/>
            <a:r>
              <a:rPr lang="en-US" altLang="en-US">
                <a:latin typeface="Arial" charset="0"/>
                <a:cs typeface="Arial" charset="0"/>
              </a:rPr>
              <a:t>Wiring like this must be protected in closed boxes</a:t>
            </a:r>
          </a:p>
          <a:p>
            <a:pPr eaLnBrk="1" hangingPunct="1"/>
            <a:r>
              <a:rPr lang="en-US" altLang="en-US">
                <a:latin typeface="Arial" charset="0"/>
                <a:cs typeface="Arial" charset="0"/>
              </a:rPr>
              <a:t>There is the potential of electric shock from loose wire nuts or exposed conductors</a:t>
            </a:r>
          </a:p>
        </p:txBody>
      </p:sp>
      <p:pic>
        <p:nvPicPr>
          <p:cNvPr id="11268" name="Picture 4"/>
          <p:cNvPicPr>
            <a:picLocks noGrp="1" noChangeArrowheads="1"/>
          </p:cNvPicPr>
          <p:nvPr>
            <p:ph type="clipArt" sz="half" idx="4294967295"/>
          </p:nvPr>
        </p:nvPicPr>
        <p:blipFill>
          <a:blip r:embed="rId3">
            <a:extLst>
              <a:ext uri="{28A0092B-C50C-407E-A947-70E740481C1C}">
                <a14:useLocalDpi xmlns:a14="http://schemas.microsoft.com/office/drawing/2010/main" val="0"/>
              </a:ext>
            </a:extLst>
          </a:blip>
          <a:srcRect/>
          <a:stretch>
            <a:fillRect/>
          </a:stretch>
        </p:blipFill>
        <p:spPr>
          <a:xfrm>
            <a:off x="3657600" y="1600200"/>
            <a:ext cx="5486400" cy="3987800"/>
          </a:xfrm>
          <a:noFill/>
        </p:spPr>
      </p:pic>
      <p:sp>
        <p:nvSpPr>
          <p:cNvPr id="5" name="AutoShape 7"/>
          <p:cNvSpPr>
            <a:spLocks noChangeArrowheads="1"/>
          </p:cNvSpPr>
          <p:nvPr/>
        </p:nvSpPr>
        <p:spPr bwMode="auto">
          <a:xfrm>
            <a:off x="5257800" y="2133600"/>
            <a:ext cx="2651760" cy="265176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9525" cap="rnd" cmpd="sng">
            <a:solidFill>
              <a:srgbClr val="FF0066"/>
            </a:solidFill>
            <a:miter lim="800000"/>
            <a:headEnd/>
            <a:tailEnd/>
          </a:ln>
        </p:spPr>
        <p:txBody>
          <a:bodyPr wrap="none" anchor="ct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en-US">
              <a:no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r>
              <a:rPr lang="en-US" altLang="en-US"/>
              <a:t>Temporary Lights</a:t>
            </a:r>
          </a:p>
        </p:txBody>
      </p:sp>
      <p:sp>
        <p:nvSpPr>
          <p:cNvPr id="2051" name="Rectangle 3"/>
          <p:cNvSpPr>
            <a:spLocks noGrp="1" noChangeArrowheads="1"/>
          </p:cNvSpPr>
          <p:nvPr>
            <p:ph type="body" sz="half" idx="1"/>
          </p:nvPr>
        </p:nvSpPr>
        <p:spPr>
          <a:xfrm>
            <a:off x="838200" y="1676400"/>
            <a:ext cx="4446588" cy="4572000"/>
          </a:xfrm>
        </p:spPr>
        <p:txBody>
          <a:bodyPr/>
          <a:lstStyle/>
          <a:p>
            <a:r>
              <a:rPr lang="en-US" altLang="en-US" sz="2800" dirty="0"/>
              <a:t>Lights must have bulbs.  NO OPEN SOCKETS!</a:t>
            </a:r>
          </a:p>
          <a:p>
            <a:r>
              <a:rPr lang="en-US" altLang="en-US" sz="2800" dirty="0"/>
              <a:t>Cages must be supported.  DO NOT HANG ON PIGTAIL WIRES</a:t>
            </a:r>
            <a:r>
              <a:rPr lang="en-US" altLang="en-US" dirty="0"/>
              <a:t>! </a:t>
            </a:r>
          </a:p>
          <a:p>
            <a:r>
              <a:rPr lang="en-US" altLang="en-US" dirty="0"/>
              <a:t>Light strings should not be made up with just two conductor wires.  There is no strain relief.</a:t>
            </a:r>
          </a:p>
          <a:p>
            <a:endParaRPr lang="en-US" altLang="en-US" sz="2800" dirty="0"/>
          </a:p>
        </p:txBody>
      </p:sp>
      <p:pic>
        <p:nvPicPr>
          <p:cNvPr id="2054" name="Picture 6" descr="temp lights no bulbs"/>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6103620" y="443596"/>
            <a:ext cx="2552700" cy="3290204"/>
          </a:xfrm>
        </p:spPr>
      </p:pic>
      <p:sp>
        <p:nvSpPr>
          <p:cNvPr id="2055" name="Line 7"/>
          <p:cNvSpPr>
            <a:spLocks noChangeShapeType="1"/>
          </p:cNvSpPr>
          <p:nvPr/>
        </p:nvSpPr>
        <p:spPr bwMode="auto">
          <a:xfrm flipV="1">
            <a:off x="5867400" y="2834640"/>
            <a:ext cx="1066800" cy="3048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064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948" t="16552" r="7178" b="11921"/>
          <a:stretch/>
        </p:blipFill>
        <p:spPr bwMode="auto">
          <a:xfrm>
            <a:off x="5981700" y="3733800"/>
            <a:ext cx="2790825"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AutoShape 7"/>
          <p:cNvSpPr>
            <a:spLocks noChangeArrowheads="1"/>
          </p:cNvSpPr>
          <p:nvPr/>
        </p:nvSpPr>
        <p:spPr bwMode="auto">
          <a:xfrm>
            <a:off x="6248400" y="533400"/>
            <a:ext cx="1059180" cy="1066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FF0000"/>
            </a:solidFill>
            <a:miter lim="800000"/>
            <a:headEnd/>
            <a:tailEnd/>
          </a:ln>
        </p:spPr>
        <p:txBody>
          <a:bodyPr wrap="none" anchor="ctr"/>
          <a:lstStyle/>
          <a:p>
            <a:endParaRPr lang="en-US"/>
          </a:p>
        </p:txBody>
      </p:sp>
    </p:spTree>
    <p:extLst>
      <p:ext uri="{BB962C8B-B14F-4D97-AF65-F5344CB8AC3E}">
        <p14:creationId xmlns:p14="http://schemas.microsoft.com/office/powerpoint/2010/main" val="2779685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en-US"/>
              <a:t>Temporary Lights</a:t>
            </a:r>
          </a:p>
        </p:txBody>
      </p:sp>
      <p:sp>
        <p:nvSpPr>
          <p:cNvPr id="12291" name="Rectangle 3"/>
          <p:cNvSpPr>
            <a:spLocks noGrp="1" noChangeArrowheads="1"/>
          </p:cNvSpPr>
          <p:nvPr>
            <p:ph type="body" sz="half" idx="1"/>
          </p:nvPr>
        </p:nvSpPr>
        <p:spPr>
          <a:xfrm>
            <a:off x="457200" y="1981200"/>
            <a:ext cx="3810000" cy="4114800"/>
          </a:xfrm>
        </p:spPr>
        <p:txBody>
          <a:bodyPr/>
          <a:lstStyle/>
          <a:p>
            <a:pPr>
              <a:lnSpc>
                <a:spcPct val="85000"/>
              </a:lnSpc>
              <a:spcBef>
                <a:spcPct val="55000"/>
              </a:spcBef>
            </a:pPr>
            <a:r>
              <a:rPr lang="en-US" altLang="en-US" sz="2800" dirty="0"/>
              <a:t>Always keep cages closed.</a:t>
            </a:r>
          </a:p>
          <a:p>
            <a:pPr>
              <a:lnSpc>
                <a:spcPct val="85000"/>
              </a:lnSpc>
              <a:spcBef>
                <a:spcPct val="55000"/>
              </a:spcBef>
            </a:pPr>
            <a:r>
              <a:rPr lang="en-US" altLang="en-US" sz="2800" dirty="0"/>
              <a:t>If </a:t>
            </a:r>
            <a:r>
              <a:rPr lang="en-US" altLang="en-US" sz="2800" dirty="0" err="1"/>
              <a:t>romex</a:t>
            </a:r>
            <a:r>
              <a:rPr lang="en-US" altLang="en-US" sz="2800" dirty="0"/>
              <a:t> is used as the power cord, it must be better supported and secured.</a:t>
            </a:r>
          </a:p>
        </p:txBody>
      </p:sp>
      <p:pic>
        <p:nvPicPr>
          <p:cNvPr id="12294" name="Picture 6" descr="temp light open cage"/>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6207125" y="0"/>
            <a:ext cx="2936875" cy="3681035"/>
          </a:xfrm>
        </p:spPr>
      </p:pic>
      <p:sp>
        <p:nvSpPr>
          <p:cNvPr id="12296" name="Line 8"/>
          <p:cNvSpPr>
            <a:spLocks noChangeShapeType="1"/>
          </p:cNvSpPr>
          <p:nvPr/>
        </p:nvSpPr>
        <p:spPr bwMode="auto">
          <a:xfrm flipH="1" flipV="1">
            <a:off x="7543800" y="4800600"/>
            <a:ext cx="609600" cy="6858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6560" y="3744291"/>
            <a:ext cx="4148390" cy="3113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7"/>
          <p:cNvSpPr>
            <a:spLocks noChangeArrowheads="1"/>
          </p:cNvSpPr>
          <p:nvPr/>
        </p:nvSpPr>
        <p:spPr bwMode="auto">
          <a:xfrm>
            <a:off x="6307105" y="76200"/>
            <a:ext cx="1259555" cy="1143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C00000"/>
            </a:solidFill>
            <a:miter lim="800000"/>
            <a:headEnd/>
            <a:tailEnd/>
          </a:ln>
        </p:spPr>
        <p:txBody>
          <a:bodyPr wrap="none" anchor="ctr"/>
          <a:lstStyle/>
          <a:p>
            <a:endParaRPr lang="en-US"/>
          </a:p>
        </p:txBody>
      </p:sp>
    </p:spTree>
    <p:extLst>
      <p:ext uri="{BB962C8B-B14F-4D97-AF65-F5344CB8AC3E}">
        <p14:creationId xmlns:p14="http://schemas.microsoft.com/office/powerpoint/2010/main" val="121035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43000" y="609600"/>
            <a:ext cx="5181600" cy="1143000"/>
          </a:xfrm>
        </p:spPr>
        <p:txBody>
          <a:bodyPr/>
          <a:lstStyle/>
          <a:p>
            <a:r>
              <a:rPr lang="en-US" altLang="en-US" dirty="0"/>
              <a:t>Suspending Temporary Lights</a:t>
            </a:r>
          </a:p>
        </p:txBody>
      </p:sp>
      <p:sp>
        <p:nvSpPr>
          <p:cNvPr id="17411" name="Rectangle 3"/>
          <p:cNvSpPr>
            <a:spLocks noGrp="1" noChangeArrowheads="1"/>
          </p:cNvSpPr>
          <p:nvPr>
            <p:ph type="body" sz="half" idx="1"/>
          </p:nvPr>
        </p:nvSpPr>
        <p:spPr>
          <a:xfrm>
            <a:off x="1371600" y="2057400"/>
            <a:ext cx="3429000" cy="4114800"/>
          </a:xfrm>
        </p:spPr>
        <p:txBody>
          <a:bodyPr/>
          <a:lstStyle/>
          <a:p>
            <a:pPr>
              <a:lnSpc>
                <a:spcPct val="85000"/>
              </a:lnSpc>
              <a:spcBef>
                <a:spcPct val="55000"/>
              </a:spcBef>
            </a:pPr>
            <a:r>
              <a:rPr lang="en-US" altLang="en-US" sz="2400" dirty="0"/>
              <a:t>Light cages must be suspended by other means than just hung on the wire nut connection.    </a:t>
            </a:r>
          </a:p>
          <a:p>
            <a:pPr>
              <a:lnSpc>
                <a:spcPct val="85000"/>
              </a:lnSpc>
              <a:spcBef>
                <a:spcPct val="55000"/>
              </a:spcBef>
            </a:pPr>
            <a:r>
              <a:rPr lang="en-US" altLang="en-US" sz="2400" dirty="0"/>
              <a:t>If something caught a cage, it could pull the wire nut connection apart, exposing employees to live wires.</a:t>
            </a:r>
            <a:r>
              <a:rPr lang="en-US" altLang="en-US" sz="2400" b="1" dirty="0"/>
              <a:t> </a:t>
            </a:r>
          </a:p>
        </p:txBody>
      </p:sp>
      <p:pic>
        <p:nvPicPr>
          <p:cNvPr id="17412" name="Picture 4" descr="ELECLGT1"/>
          <p:cNvPicPr>
            <a:picLocks noGrp="1" noChangeAspect="1" noChangeArrowheads="1"/>
          </p:cNvPicPr>
          <p:nvPr>
            <p:ph type="clipArt" sz="half" idx="2"/>
          </p:nvPr>
        </p:nvPicPr>
        <p:blipFill rotWithShape="1">
          <a:blip r:embed="rId2">
            <a:extLst>
              <a:ext uri="{28A0092B-C50C-407E-A947-70E740481C1C}">
                <a14:useLocalDpi xmlns:a14="http://schemas.microsoft.com/office/drawing/2010/main" val="0"/>
              </a:ext>
            </a:extLst>
          </a:blip>
          <a:srcRect l="12792" t="4127" r="12625" b="3825"/>
          <a:stretch/>
        </p:blipFill>
        <p:spPr>
          <a:xfrm>
            <a:off x="6161087" y="3136900"/>
            <a:ext cx="2841626" cy="3400425"/>
          </a:xfrm>
        </p:spPr>
      </p:pic>
      <p:sp>
        <p:nvSpPr>
          <p:cNvPr id="17413" name="Line 5"/>
          <p:cNvSpPr>
            <a:spLocks noChangeShapeType="1"/>
          </p:cNvSpPr>
          <p:nvPr/>
        </p:nvSpPr>
        <p:spPr bwMode="auto">
          <a:xfrm flipH="1" flipV="1">
            <a:off x="7696200" y="4443412"/>
            <a:ext cx="838200" cy="685800"/>
          </a:xfrm>
          <a:prstGeom prst="line">
            <a:avLst/>
          </a:prstGeom>
          <a:noFill/>
          <a:ln w="762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2749" y="100012"/>
            <a:ext cx="2347913" cy="303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7"/>
          <p:cNvSpPr>
            <a:spLocks noChangeArrowheads="1"/>
          </p:cNvSpPr>
          <p:nvPr/>
        </p:nvSpPr>
        <p:spPr bwMode="auto">
          <a:xfrm>
            <a:off x="5867400" y="1752600"/>
            <a:ext cx="1676400" cy="1600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C00000"/>
            </a:solidFill>
            <a:miter lim="800000"/>
            <a:headEnd/>
            <a:tailEnd/>
          </a:ln>
        </p:spPr>
        <p:txBody>
          <a:bodyPr wrap="none" anchor="ctr"/>
          <a:lstStyle/>
          <a:p>
            <a:endParaRPr lang="en-US"/>
          </a:p>
        </p:txBody>
      </p:sp>
    </p:spTree>
    <p:extLst>
      <p:ext uri="{BB962C8B-B14F-4D97-AF65-F5344CB8AC3E}">
        <p14:creationId xmlns:p14="http://schemas.microsoft.com/office/powerpoint/2010/main" val="339626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en-US"/>
              <a:t>Temporary Lights</a:t>
            </a:r>
          </a:p>
        </p:txBody>
      </p:sp>
      <p:sp>
        <p:nvSpPr>
          <p:cNvPr id="11267" name="Rectangle 3"/>
          <p:cNvSpPr>
            <a:spLocks noGrp="1" noChangeArrowheads="1"/>
          </p:cNvSpPr>
          <p:nvPr>
            <p:ph type="body" sz="half" idx="1"/>
          </p:nvPr>
        </p:nvSpPr>
        <p:spPr/>
        <p:txBody>
          <a:bodyPr/>
          <a:lstStyle/>
          <a:p>
            <a:pPr>
              <a:lnSpc>
                <a:spcPct val="85000"/>
              </a:lnSpc>
              <a:spcBef>
                <a:spcPct val="55000"/>
              </a:spcBef>
            </a:pPr>
            <a:r>
              <a:rPr lang="en-US" altLang="en-US" dirty="0"/>
              <a:t>This is a good installation.</a:t>
            </a:r>
          </a:p>
          <a:p>
            <a:pPr>
              <a:lnSpc>
                <a:spcPct val="85000"/>
              </a:lnSpc>
              <a:spcBef>
                <a:spcPct val="55000"/>
              </a:spcBef>
            </a:pPr>
            <a:r>
              <a:rPr lang="en-US" altLang="en-US" dirty="0"/>
              <a:t>The lights are in bonded connections and run with a hard service cord.</a:t>
            </a:r>
          </a:p>
          <a:p>
            <a:pPr>
              <a:lnSpc>
                <a:spcPct val="85000"/>
              </a:lnSpc>
              <a:spcBef>
                <a:spcPct val="55000"/>
              </a:spcBef>
            </a:pPr>
            <a:r>
              <a:rPr lang="en-US" altLang="en-US" dirty="0"/>
              <a:t>The cages still need to be supported.</a:t>
            </a:r>
          </a:p>
        </p:txBody>
      </p:sp>
      <p:pic>
        <p:nvPicPr>
          <p:cNvPr id="11270" name="Picture 6" descr="temp light bonded"/>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5394325" y="1946275"/>
            <a:ext cx="3284538" cy="4114800"/>
          </a:xfrm>
        </p:spPr>
      </p:pic>
      <p:sp>
        <p:nvSpPr>
          <p:cNvPr id="11271" name="Line 7"/>
          <p:cNvSpPr>
            <a:spLocks noChangeShapeType="1"/>
          </p:cNvSpPr>
          <p:nvPr/>
        </p:nvSpPr>
        <p:spPr bwMode="auto">
          <a:xfrm>
            <a:off x="5410200" y="2286000"/>
            <a:ext cx="838200" cy="6858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312495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Electrical Panel Boxes</a:t>
            </a:r>
          </a:p>
        </p:txBody>
      </p:sp>
      <p:sp>
        <p:nvSpPr>
          <p:cNvPr id="12291" name="Rectangle 3"/>
          <p:cNvSpPr>
            <a:spLocks noGrp="1" noChangeArrowheads="1"/>
          </p:cNvSpPr>
          <p:nvPr>
            <p:ph type="body" idx="1"/>
          </p:nvPr>
        </p:nvSpPr>
        <p:spPr>
          <a:xfrm>
            <a:off x="228600" y="1371600"/>
            <a:ext cx="4343400" cy="4724400"/>
          </a:xfrm>
        </p:spPr>
        <p:txBody>
          <a:bodyPr/>
          <a:lstStyle/>
          <a:p>
            <a:pPr eaLnBrk="1" hangingPunct="1"/>
            <a:r>
              <a:rPr lang="en-US" altLang="en-US">
                <a:latin typeface="Arial" charset="0"/>
                <a:cs typeface="Arial" charset="0"/>
              </a:rPr>
              <a:t>Live electrical panels must be completely covered with a hard cover (original intended equipment)</a:t>
            </a:r>
          </a:p>
          <a:p>
            <a:pPr eaLnBrk="1" hangingPunct="1"/>
            <a:r>
              <a:rPr lang="en-US" altLang="en-US">
                <a:latin typeface="Arial" charset="0"/>
                <a:cs typeface="Arial" charset="0"/>
              </a:rPr>
              <a:t>Employees could be exposed to live wires around the perimeter of this box</a:t>
            </a:r>
          </a:p>
          <a:p>
            <a:pPr eaLnBrk="1" hangingPunct="1"/>
            <a:r>
              <a:rPr lang="en-US" altLang="en-US">
                <a:latin typeface="Arial" charset="0"/>
                <a:cs typeface="Arial" charset="0"/>
              </a:rPr>
              <a:t>No Cardboard!</a:t>
            </a:r>
          </a:p>
        </p:txBody>
      </p:sp>
      <p:sp>
        <p:nvSpPr>
          <p:cNvPr id="12294" name="Line 6"/>
          <p:cNvSpPr>
            <a:spLocks noChangeShapeType="1"/>
          </p:cNvSpPr>
          <p:nvPr/>
        </p:nvSpPr>
        <p:spPr bwMode="auto">
          <a:xfrm flipH="1">
            <a:off x="7467600" y="2133600"/>
            <a:ext cx="304800" cy="838200"/>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692" t="14551" r="11980" b="10449"/>
          <a:stretch/>
        </p:blipFill>
        <p:spPr bwMode="auto">
          <a:xfrm>
            <a:off x="5478780" y="990600"/>
            <a:ext cx="3295651" cy="537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AutoShape 7"/>
          <p:cNvSpPr>
            <a:spLocks noChangeArrowheads="1"/>
          </p:cNvSpPr>
          <p:nvPr/>
        </p:nvSpPr>
        <p:spPr bwMode="auto">
          <a:xfrm>
            <a:off x="6250304" y="2987890"/>
            <a:ext cx="1369695" cy="137922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C00000"/>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en-US" dirty="0"/>
              <a:t>Open Panel Boxes</a:t>
            </a:r>
          </a:p>
        </p:txBody>
      </p:sp>
      <p:sp>
        <p:nvSpPr>
          <p:cNvPr id="6147" name="Rectangle 3"/>
          <p:cNvSpPr>
            <a:spLocks noGrp="1" noChangeArrowheads="1"/>
          </p:cNvSpPr>
          <p:nvPr>
            <p:ph type="body" sz="half" idx="1"/>
          </p:nvPr>
        </p:nvSpPr>
        <p:spPr>
          <a:xfrm>
            <a:off x="609600" y="1752600"/>
            <a:ext cx="3810000" cy="4114800"/>
          </a:xfrm>
        </p:spPr>
        <p:txBody>
          <a:bodyPr/>
          <a:lstStyle/>
          <a:p>
            <a:pPr>
              <a:lnSpc>
                <a:spcPct val="85000"/>
              </a:lnSpc>
              <a:spcBef>
                <a:spcPct val="55000"/>
              </a:spcBef>
            </a:pPr>
            <a:r>
              <a:rPr lang="en-US" altLang="en-US" sz="2800" dirty="0"/>
              <a:t>This is a bad installation.</a:t>
            </a:r>
          </a:p>
          <a:p>
            <a:pPr>
              <a:lnSpc>
                <a:spcPct val="85000"/>
              </a:lnSpc>
              <a:spcBef>
                <a:spcPct val="55000"/>
              </a:spcBef>
            </a:pPr>
            <a:r>
              <a:rPr lang="en-US" altLang="en-US" sz="2800" dirty="0"/>
              <a:t>Boxes need to be completely covered so no electrical connections are exposed.</a:t>
            </a:r>
          </a:p>
        </p:txBody>
      </p:sp>
      <p:pic>
        <p:nvPicPr>
          <p:cNvPr id="7" name="Picture 2" descr="C:\Users\Bob\Documents\Safecon pictures\Electrical\Panels &amp; Temp Power\panel box open sign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905000"/>
            <a:ext cx="4673600" cy="35052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7"/>
          <p:cNvSpPr>
            <a:spLocks noChangeArrowheads="1"/>
          </p:cNvSpPr>
          <p:nvPr/>
        </p:nvSpPr>
        <p:spPr bwMode="auto">
          <a:xfrm>
            <a:off x="5181600" y="2133600"/>
            <a:ext cx="12192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C00000"/>
            </a:solidFill>
            <a:miter lim="800000"/>
            <a:headEnd/>
            <a:tailEnd/>
          </a:ln>
        </p:spPr>
        <p:txBody>
          <a:bodyPr wrap="none" anchor="ctr"/>
          <a:lstStyle/>
          <a:p>
            <a:endParaRPr lang="en-US"/>
          </a:p>
        </p:txBody>
      </p:sp>
    </p:spTree>
    <p:extLst>
      <p:ext uri="{BB962C8B-B14F-4D97-AF65-F5344CB8AC3E}">
        <p14:creationId xmlns:p14="http://schemas.microsoft.com/office/powerpoint/2010/main" val="3557753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p:txBody>
          <a:bodyPr/>
          <a:lstStyle/>
          <a:p>
            <a:pPr eaLnBrk="1" hangingPunct="1"/>
            <a:r>
              <a:rPr lang="en-US" altLang="en-US">
                <a:latin typeface="Arial" charset="0"/>
                <a:cs typeface="Arial" charset="0"/>
              </a:rPr>
              <a:t>Arc Flash Prevention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381000" y="1295400"/>
            <a:ext cx="8229600" cy="4525963"/>
          </a:xfrm>
        </p:spPr>
        <p:txBody>
          <a:bodyPr/>
          <a:lstStyle/>
          <a:p>
            <a:r>
              <a:rPr lang="en-US" dirty="0"/>
              <a:t>Understand hazards associated with;</a:t>
            </a:r>
          </a:p>
          <a:p>
            <a:pPr lvl="1"/>
            <a:r>
              <a:rPr lang="en-US" dirty="0"/>
              <a:t>Installation of temporary power</a:t>
            </a:r>
          </a:p>
          <a:p>
            <a:pPr lvl="1"/>
            <a:r>
              <a:rPr lang="en-US" dirty="0"/>
              <a:t>Working around electrical panels</a:t>
            </a:r>
          </a:p>
          <a:p>
            <a:pPr lvl="1"/>
            <a:r>
              <a:rPr lang="en-US" dirty="0"/>
              <a:t>Arc Flash</a:t>
            </a:r>
          </a:p>
          <a:p>
            <a:pPr lvl="1"/>
            <a:r>
              <a:rPr lang="en-US" dirty="0"/>
              <a:t>Work around overhead power lines</a:t>
            </a:r>
          </a:p>
          <a:p>
            <a:pPr lvl="1"/>
            <a:r>
              <a:rPr lang="en-US" dirty="0"/>
              <a:t>Lightning</a:t>
            </a:r>
          </a:p>
          <a:p>
            <a:r>
              <a:rPr lang="en-US" dirty="0"/>
              <a:t>Identify OSHA requirements related to electrical hazards in construction.</a:t>
            </a:r>
          </a:p>
          <a:p>
            <a:r>
              <a:rPr lang="en-US" dirty="0"/>
              <a:t>Discuss how to manage electrical issues on job sites</a:t>
            </a:r>
          </a:p>
          <a:p>
            <a:endParaRPr lang="en-US" dirty="0"/>
          </a:p>
        </p:txBody>
      </p:sp>
      <p:sp>
        <p:nvSpPr>
          <p:cNvPr id="4" name="Footer Placeholder 3"/>
          <p:cNvSpPr>
            <a:spLocks noGrp="1"/>
          </p:cNvSpPr>
          <p:nvPr>
            <p:ph type="ftr" sz="quarter" idx="4294967295"/>
          </p:nvPr>
        </p:nvSpPr>
        <p:spPr>
          <a:xfrm>
            <a:off x="3124200" y="6248400"/>
            <a:ext cx="2895600" cy="457200"/>
          </a:xfrm>
          <a:prstGeom prst="rect">
            <a:avLst/>
          </a:prstGeom>
        </p:spPr>
        <p:txBody>
          <a:bodyPr/>
          <a:lstStyle/>
          <a:p>
            <a:pPr>
              <a:defRPr/>
            </a:pPr>
            <a:r>
              <a:rPr lang="en-US" dirty="0">
                <a:solidFill>
                  <a:srgbClr val="000000"/>
                </a:solidFill>
              </a:rPr>
              <a:t>AGC of America</a:t>
            </a:r>
          </a:p>
        </p:txBody>
      </p:sp>
    </p:spTree>
    <p:extLst>
      <p:ext uri="{BB962C8B-B14F-4D97-AF65-F5344CB8AC3E}">
        <p14:creationId xmlns:p14="http://schemas.microsoft.com/office/powerpoint/2010/main" val="1964373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An electric arc:</a:t>
            </a:r>
          </a:p>
        </p:txBody>
      </p:sp>
      <p:sp>
        <p:nvSpPr>
          <p:cNvPr id="14339" name="Rectangle 3"/>
          <p:cNvSpPr>
            <a:spLocks noGrp="1" noChangeArrowheads="1"/>
          </p:cNvSpPr>
          <p:nvPr>
            <p:ph type="body" idx="1"/>
          </p:nvPr>
        </p:nvSpPr>
        <p:spPr>
          <a:xfrm>
            <a:off x="228600" y="1752600"/>
            <a:ext cx="7086600" cy="2514600"/>
          </a:xfrm>
        </p:spPr>
        <p:txBody>
          <a:bodyPr/>
          <a:lstStyle/>
          <a:p>
            <a:pPr eaLnBrk="1" hangingPunct="1"/>
            <a:r>
              <a:rPr lang="en-US" altLang="en-US">
                <a:latin typeface="Arial" charset="0"/>
                <a:cs typeface="Arial" charset="0"/>
              </a:rPr>
              <a:t>Typically lasts less than a second</a:t>
            </a:r>
          </a:p>
          <a:p>
            <a:pPr eaLnBrk="1" hangingPunct="1"/>
            <a:r>
              <a:rPr lang="en-US" altLang="en-US">
                <a:latin typeface="Arial" charset="0"/>
                <a:cs typeface="Arial" charset="0"/>
              </a:rPr>
              <a:t>Has extremely high radiant (heat) energy</a:t>
            </a:r>
          </a:p>
          <a:p>
            <a:pPr eaLnBrk="1" hangingPunct="1"/>
            <a:r>
              <a:rPr lang="en-US" altLang="en-US">
                <a:latin typeface="Arial" charset="0"/>
                <a:cs typeface="Arial" charset="0"/>
              </a:rPr>
              <a:t>Is explosive in nature (exerts great force)</a:t>
            </a:r>
          </a:p>
          <a:p>
            <a:pPr eaLnBrk="1" hangingPunct="1"/>
            <a:r>
              <a:rPr lang="en-US" altLang="en-US">
                <a:latin typeface="Arial" charset="0"/>
                <a:cs typeface="Arial" charset="0"/>
              </a:rPr>
              <a:t>Can ignite or melt conventional work clothing</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882" name="Picture 2" descr="MVC-010S"/>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6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6883" name="Picture 3" descr="MVC-019S"/>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113"/>
            <a:ext cx="9144000" cy="686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6884" name="Picture 4" descr="MVC-001S"/>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6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6885" name="Picture 5" descr="mark4"/>
          <p:cNvPicPr>
            <a:picLocks noChangeArrowheads="1"/>
          </p:cNvPicPr>
          <p:nvPr/>
        </p:nvPicPr>
        <p:blipFill>
          <a:blip r:embed="rId6">
            <a:extLst>
              <a:ext uri="{28A0092B-C50C-407E-A947-70E740481C1C}">
                <a14:useLocalDpi xmlns:a14="http://schemas.microsoft.com/office/drawing/2010/main" val="0"/>
              </a:ext>
            </a:extLst>
          </a:blip>
          <a:srcRect l="11693"/>
          <a:stretch>
            <a:fillRect/>
          </a:stretch>
        </p:blipFill>
        <p:spPr bwMode="auto">
          <a:xfrm>
            <a:off x="0" y="0"/>
            <a:ext cx="9144000" cy="684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506882"/>
                                        </p:tgtEl>
                                        <p:attrNameLst>
                                          <p:attrName>style.visibility</p:attrName>
                                        </p:attrNameLst>
                                      </p:cBhvr>
                                      <p:to>
                                        <p:strVal val="visible"/>
                                      </p:to>
                                    </p:set>
                                  </p:childTnLst>
                                  <p:subTnLst>
                                    <p:set>
                                      <p:cBhvr override="childStyle">
                                        <p:cTn dur="1" fill="hold" display="0" masterRel="nextClick" afterEffect="1"/>
                                        <p:tgtEl>
                                          <p:spTgt spid="506882"/>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06883"/>
                                        </p:tgtEl>
                                        <p:attrNameLst>
                                          <p:attrName>style.visibility</p:attrName>
                                        </p:attrNameLst>
                                      </p:cBhvr>
                                      <p:to>
                                        <p:strVal val="visible"/>
                                      </p:to>
                                    </p:set>
                                  </p:childTnLst>
                                  <p:subTnLst>
                                    <p:set>
                                      <p:cBhvr override="childStyle">
                                        <p:cTn dur="1" fill="hold" display="0" masterRel="nextClick" afterEffect="1"/>
                                        <p:tgtEl>
                                          <p:spTgt spid="506883"/>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06884"/>
                                        </p:tgtEl>
                                        <p:attrNameLst>
                                          <p:attrName>style.visibility</p:attrName>
                                        </p:attrNameLst>
                                      </p:cBhvr>
                                      <p:to>
                                        <p:strVal val="visible"/>
                                      </p:to>
                                    </p:set>
                                  </p:childTnLst>
                                  <p:subTnLst>
                                    <p:set>
                                      <p:cBhvr override="childStyle">
                                        <p:cTn dur="1" fill="hold" display="0" masterRel="nextClick" afterEffect="1"/>
                                        <p:tgtEl>
                                          <p:spTgt spid="506884"/>
                                        </p:tgtEl>
                                        <p:attrNameLst>
                                          <p:attrName>style.visibility</p:attrName>
                                        </p:attrNameLst>
                                      </p:cBhvr>
                                      <p:to>
                                        <p:strVal val="hidden"/>
                                      </p:to>
                                    </p:set>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068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noChangeArrowheads="1"/>
          </p:cNvSpPr>
          <p:nvPr/>
        </p:nvSpPr>
        <p:spPr bwMode="auto">
          <a:xfrm rot="17709630" flipH="1">
            <a:off x="700881" y="2423319"/>
            <a:ext cx="1622425" cy="1500188"/>
          </a:xfrm>
          <a:prstGeom prst="cloudCallout">
            <a:avLst>
              <a:gd name="adj1" fmla="val -19898"/>
              <a:gd name="adj2" fmla="val 70106"/>
            </a:avLst>
          </a:prstGeom>
          <a:solidFill>
            <a:srgbClr val="C0C0C0"/>
          </a:solidFill>
          <a:ln w="9525">
            <a:solidFill>
              <a:schemeClr val="tx1"/>
            </a:solidFill>
            <a:round/>
            <a:headEnd/>
            <a:tailEnd/>
          </a:ln>
        </p:spPr>
        <p:txBody>
          <a:bodyPr vert="eaVert"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endParaRPr lang="en-US" altLang="en-US" sz="2400">
              <a:latin typeface="Times New Roman" pitchFamily="18" charset="0"/>
            </a:endParaRPr>
          </a:p>
        </p:txBody>
      </p:sp>
      <p:sp>
        <p:nvSpPr>
          <p:cNvPr id="16387" name="AutoShape 3"/>
          <p:cNvSpPr>
            <a:spLocks noChangeArrowheads="1"/>
          </p:cNvSpPr>
          <p:nvPr/>
        </p:nvSpPr>
        <p:spPr bwMode="auto">
          <a:xfrm>
            <a:off x="2667000" y="2362200"/>
            <a:ext cx="319088" cy="4216400"/>
          </a:xfrm>
          <a:prstGeom prst="cube">
            <a:avLst>
              <a:gd name="adj" fmla="val 25000"/>
            </a:avLst>
          </a:prstGeom>
          <a:solidFill>
            <a:srgbClr val="993300"/>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388" name="AutoShape 4"/>
          <p:cNvSpPr>
            <a:spLocks noChangeArrowheads="1"/>
          </p:cNvSpPr>
          <p:nvPr/>
        </p:nvSpPr>
        <p:spPr bwMode="auto">
          <a:xfrm>
            <a:off x="3886200" y="2362200"/>
            <a:ext cx="336550" cy="4251325"/>
          </a:xfrm>
          <a:prstGeom prst="cube">
            <a:avLst>
              <a:gd name="adj" fmla="val 25000"/>
            </a:avLst>
          </a:prstGeom>
          <a:solidFill>
            <a:srgbClr val="993300"/>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389" name="AutoShape 5"/>
          <p:cNvSpPr>
            <a:spLocks noChangeArrowheads="1"/>
          </p:cNvSpPr>
          <p:nvPr/>
        </p:nvSpPr>
        <p:spPr bwMode="auto">
          <a:xfrm>
            <a:off x="4068763" y="3311525"/>
            <a:ext cx="369887" cy="441325"/>
          </a:xfrm>
          <a:prstGeom prst="irregularSeal1">
            <a:avLst/>
          </a:prstGeom>
          <a:solidFill>
            <a:srgbClr val="FFFF99"/>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16390" name="Group 6"/>
          <p:cNvGrpSpPr>
            <a:grpSpLocks/>
          </p:cNvGrpSpPr>
          <p:nvPr/>
        </p:nvGrpSpPr>
        <p:grpSpPr bwMode="auto">
          <a:xfrm rot="1484225">
            <a:off x="4572000" y="2882900"/>
            <a:ext cx="1252538" cy="1373188"/>
            <a:chOff x="2983" y="1117"/>
            <a:chExt cx="789" cy="865"/>
          </a:xfrm>
        </p:grpSpPr>
        <p:sp>
          <p:nvSpPr>
            <p:cNvPr id="16431" name="Arc 7"/>
            <p:cNvSpPr>
              <a:spLocks/>
            </p:cNvSpPr>
            <p:nvPr/>
          </p:nvSpPr>
          <p:spPr bwMode="auto">
            <a:xfrm>
              <a:off x="2990" y="1626"/>
              <a:ext cx="253" cy="23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32" name="Arc 8"/>
            <p:cNvSpPr>
              <a:spLocks/>
            </p:cNvSpPr>
            <p:nvPr/>
          </p:nvSpPr>
          <p:spPr bwMode="auto">
            <a:xfrm>
              <a:off x="2986" y="1459"/>
              <a:ext cx="415" cy="510"/>
            </a:xfrm>
            <a:custGeom>
              <a:avLst/>
              <a:gdLst>
                <a:gd name="T0" fmla="*/ 0 w 21232"/>
                <a:gd name="T1" fmla="*/ 0 h 21600"/>
                <a:gd name="T2" fmla="*/ 0 w 21232"/>
                <a:gd name="T3" fmla="*/ 0 h 21600"/>
                <a:gd name="T4" fmla="*/ 0 w 21232"/>
                <a:gd name="T5" fmla="*/ 0 h 21600"/>
                <a:gd name="T6" fmla="*/ 0 60000 65536"/>
                <a:gd name="T7" fmla="*/ 0 60000 65536"/>
                <a:gd name="T8" fmla="*/ 0 60000 65536"/>
                <a:gd name="T9" fmla="*/ 0 w 21232"/>
                <a:gd name="T10" fmla="*/ 0 h 21600"/>
                <a:gd name="T11" fmla="*/ 21232 w 21232"/>
                <a:gd name="T12" fmla="*/ 21600 h 21600"/>
              </a:gdLst>
              <a:ahLst/>
              <a:cxnLst>
                <a:cxn ang="T6">
                  <a:pos x="T0" y="T1"/>
                </a:cxn>
                <a:cxn ang="T7">
                  <a:pos x="T2" y="T3"/>
                </a:cxn>
                <a:cxn ang="T8">
                  <a:pos x="T4" y="T5"/>
                </a:cxn>
              </a:cxnLst>
              <a:rect l="T9" t="T10" r="T11" b="T12"/>
              <a:pathLst>
                <a:path w="21232" h="21600" fill="none" extrusionOk="0">
                  <a:moveTo>
                    <a:pt x="-1" y="0"/>
                  </a:moveTo>
                  <a:cubicBezTo>
                    <a:pt x="10398" y="0"/>
                    <a:pt x="19320" y="7408"/>
                    <a:pt x="21232" y="17629"/>
                  </a:cubicBezTo>
                </a:path>
                <a:path w="21232" h="21600" stroke="0" extrusionOk="0">
                  <a:moveTo>
                    <a:pt x="-1" y="0"/>
                  </a:moveTo>
                  <a:cubicBezTo>
                    <a:pt x="10398" y="0"/>
                    <a:pt x="19320" y="7408"/>
                    <a:pt x="21232" y="17629"/>
                  </a:cubicBezTo>
                  <a:lnTo>
                    <a:pt x="0" y="2160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33" name="Arc 9"/>
            <p:cNvSpPr>
              <a:spLocks/>
            </p:cNvSpPr>
            <p:nvPr/>
          </p:nvSpPr>
          <p:spPr bwMode="auto">
            <a:xfrm>
              <a:off x="2983" y="1288"/>
              <a:ext cx="593" cy="643"/>
            </a:xfrm>
            <a:custGeom>
              <a:avLst/>
              <a:gdLst>
                <a:gd name="T0" fmla="*/ 0 w 21232"/>
                <a:gd name="T1" fmla="*/ 0 h 21600"/>
                <a:gd name="T2" fmla="*/ 0 w 21232"/>
                <a:gd name="T3" fmla="*/ 0 h 21600"/>
                <a:gd name="T4" fmla="*/ 0 w 21232"/>
                <a:gd name="T5" fmla="*/ 0 h 21600"/>
                <a:gd name="T6" fmla="*/ 0 60000 65536"/>
                <a:gd name="T7" fmla="*/ 0 60000 65536"/>
                <a:gd name="T8" fmla="*/ 0 60000 65536"/>
                <a:gd name="T9" fmla="*/ 0 w 21232"/>
                <a:gd name="T10" fmla="*/ 0 h 21600"/>
                <a:gd name="T11" fmla="*/ 21232 w 21232"/>
                <a:gd name="T12" fmla="*/ 21600 h 21600"/>
              </a:gdLst>
              <a:ahLst/>
              <a:cxnLst>
                <a:cxn ang="T6">
                  <a:pos x="T0" y="T1"/>
                </a:cxn>
                <a:cxn ang="T7">
                  <a:pos x="T2" y="T3"/>
                </a:cxn>
                <a:cxn ang="T8">
                  <a:pos x="T4" y="T5"/>
                </a:cxn>
              </a:cxnLst>
              <a:rect l="T9" t="T10" r="T11" b="T12"/>
              <a:pathLst>
                <a:path w="21232" h="21600" fill="none" extrusionOk="0">
                  <a:moveTo>
                    <a:pt x="-1" y="0"/>
                  </a:moveTo>
                  <a:cubicBezTo>
                    <a:pt x="10398" y="0"/>
                    <a:pt x="19320" y="7408"/>
                    <a:pt x="21232" y="17629"/>
                  </a:cubicBezTo>
                </a:path>
                <a:path w="21232" h="21600" stroke="0" extrusionOk="0">
                  <a:moveTo>
                    <a:pt x="-1" y="0"/>
                  </a:moveTo>
                  <a:cubicBezTo>
                    <a:pt x="10398" y="0"/>
                    <a:pt x="19320" y="7408"/>
                    <a:pt x="21232" y="17629"/>
                  </a:cubicBezTo>
                  <a:lnTo>
                    <a:pt x="0" y="2160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34" name="Arc 10"/>
            <p:cNvSpPr>
              <a:spLocks/>
            </p:cNvSpPr>
            <p:nvPr/>
          </p:nvSpPr>
          <p:spPr bwMode="auto">
            <a:xfrm>
              <a:off x="3023" y="1117"/>
              <a:ext cx="749" cy="865"/>
            </a:xfrm>
            <a:custGeom>
              <a:avLst/>
              <a:gdLst>
                <a:gd name="T0" fmla="*/ 0 w 21232"/>
                <a:gd name="T1" fmla="*/ 0 h 21600"/>
                <a:gd name="T2" fmla="*/ 0 w 21232"/>
                <a:gd name="T3" fmla="*/ 0 h 21600"/>
                <a:gd name="T4" fmla="*/ 0 w 21232"/>
                <a:gd name="T5" fmla="*/ 0 h 21600"/>
                <a:gd name="T6" fmla="*/ 0 60000 65536"/>
                <a:gd name="T7" fmla="*/ 0 60000 65536"/>
                <a:gd name="T8" fmla="*/ 0 60000 65536"/>
                <a:gd name="T9" fmla="*/ 0 w 21232"/>
                <a:gd name="T10" fmla="*/ 0 h 21600"/>
                <a:gd name="T11" fmla="*/ 21232 w 21232"/>
                <a:gd name="T12" fmla="*/ 21600 h 21600"/>
              </a:gdLst>
              <a:ahLst/>
              <a:cxnLst>
                <a:cxn ang="T6">
                  <a:pos x="T0" y="T1"/>
                </a:cxn>
                <a:cxn ang="T7">
                  <a:pos x="T2" y="T3"/>
                </a:cxn>
                <a:cxn ang="T8">
                  <a:pos x="T4" y="T5"/>
                </a:cxn>
              </a:cxnLst>
              <a:rect l="T9" t="T10" r="T11" b="T12"/>
              <a:pathLst>
                <a:path w="21232" h="21600" fill="none" extrusionOk="0">
                  <a:moveTo>
                    <a:pt x="-1" y="0"/>
                  </a:moveTo>
                  <a:cubicBezTo>
                    <a:pt x="10398" y="0"/>
                    <a:pt x="19320" y="7408"/>
                    <a:pt x="21232" y="17629"/>
                  </a:cubicBezTo>
                </a:path>
                <a:path w="21232" h="21600" stroke="0" extrusionOk="0">
                  <a:moveTo>
                    <a:pt x="-1" y="0"/>
                  </a:moveTo>
                  <a:cubicBezTo>
                    <a:pt x="10398" y="0"/>
                    <a:pt x="19320" y="7408"/>
                    <a:pt x="21232" y="17629"/>
                  </a:cubicBezTo>
                  <a:lnTo>
                    <a:pt x="0" y="2160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sp>
        <p:nvSpPr>
          <p:cNvPr id="16391" name="Oval 11"/>
          <p:cNvSpPr>
            <a:spLocks noChangeArrowheads="1"/>
          </p:cNvSpPr>
          <p:nvPr/>
        </p:nvSpPr>
        <p:spPr bwMode="auto">
          <a:xfrm>
            <a:off x="3797300" y="2130425"/>
            <a:ext cx="160338" cy="139700"/>
          </a:xfrm>
          <a:prstGeom prst="ellipse">
            <a:avLst/>
          </a:prstGeom>
          <a:solidFill>
            <a:srgbClr val="FF6600"/>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392" name="Oval 12"/>
          <p:cNvSpPr>
            <a:spLocks noChangeArrowheads="1"/>
          </p:cNvSpPr>
          <p:nvPr/>
        </p:nvSpPr>
        <p:spPr bwMode="auto">
          <a:xfrm>
            <a:off x="3816350" y="1762125"/>
            <a:ext cx="160338" cy="139700"/>
          </a:xfrm>
          <a:prstGeom prst="ellipse">
            <a:avLst/>
          </a:prstGeom>
          <a:solidFill>
            <a:srgbClr val="FF6600"/>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393" name="Oval 13"/>
          <p:cNvSpPr>
            <a:spLocks noChangeArrowheads="1"/>
          </p:cNvSpPr>
          <p:nvPr/>
        </p:nvSpPr>
        <p:spPr bwMode="auto">
          <a:xfrm>
            <a:off x="3822700" y="2906713"/>
            <a:ext cx="160338" cy="139700"/>
          </a:xfrm>
          <a:prstGeom prst="ellipse">
            <a:avLst/>
          </a:prstGeom>
          <a:solidFill>
            <a:srgbClr val="FF6600"/>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394" name="Oval 14"/>
          <p:cNvSpPr>
            <a:spLocks noChangeArrowheads="1"/>
          </p:cNvSpPr>
          <p:nvPr/>
        </p:nvSpPr>
        <p:spPr bwMode="auto">
          <a:xfrm>
            <a:off x="4538663" y="2054225"/>
            <a:ext cx="160337" cy="139700"/>
          </a:xfrm>
          <a:prstGeom prst="ellipse">
            <a:avLst/>
          </a:prstGeom>
          <a:solidFill>
            <a:srgbClr val="FF6600"/>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395" name="Oval 15"/>
          <p:cNvSpPr>
            <a:spLocks noChangeArrowheads="1"/>
          </p:cNvSpPr>
          <p:nvPr/>
        </p:nvSpPr>
        <p:spPr bwMode="auto">
          <a:xfrm>
            <a:off x="4324350" y="1825625"/>
            <a:ext cx="160338" cy="139700"/>
          </a:xfrm>
          <a:prstGeom prst="ellipse">
            <a:avLst/>
          </a:prstGeom>
          <a:solidFill>
            <a:srgbClr val="FF6600"/>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396" name="AutoShape 16"/>
          <p:cNvSpPr>
            <a:spLocks noChangeArrowheads="1"/>
          </p:cNvSpPr>
          <p:nvPr/>
        </p:nvSpPr>
        <p:spPr bwMode="auto">
          <a:xfrm>
            <a:off x="2895600" y="2971800"/>
            <a:ext cx="369888" cy="511175"/>
          </a:xfrm>
          <a:prstGeom prst="irregularSeal1">
            <a:avLst/>
          </a:prstGeom>
          <a:solidFill>
            <a:srgbClr val="FFFF99"/>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397" name="AutoShape 17"/>
          <p:cNvSpPr>
            <a:spLocks noChangeArrowheads="1"/>
          </p:cNvSpPr>
          <p:nvPr/>
        </p:nvSpPr>
        <p:spPr bwMode="auto">
          <a:xfrm rot="-1642207">
            <a:off x="2971800" y="3276600"/>
            <a:ext cx="758825" cy="387350"/>
          </a:xfrm>
          <a:prstGeom prst="lightningBolt">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398" name="Freeform 18"/>
          <p:cNvSpPr>
            <a:spLocks/>
          </p:cNvSpPr>
          <p:nvPr/>
        </p:nvSpPr>
        <p:spPr bwMode="auto">
          <a:xfrm rot="-1264532">
            <a:off x="2362200" y="2819400"/>
            <a:ext cx="528638" cy="704850"/>
          </a:xfrm>
          <a:custGeom>
            <a:avLst/>
            <a:gdLst>
              <a:gd name="T0" fmla="*/ 0 w 333"/>
              <a:gd name="T1" fmla="*/ 0 h 444"/>
              <a:gd name="T2" fmla="*/ 2147483647 w 333"/>
              <a:gd name="T3" fmla="*/ 2147483647 h 444"/>
              <a:gd name="T4" fmla="*/ 2147483647 w 333"/>
              <a:gd name="T5" fmla="*/ 2147483647 h 444"/>
              <a:gd name="T6" fmla="*/ 2147483647 w 333"/>
              <a:gd name="T7" fmla="*/ 2147483647 h 444"/>
              <a:gd name="T8" fmla="*/ 0 60000 65536"/>
              <a:gd name="T9" fmla="*/ 0 60000 65536"/>
              <a:gd name="T10" fmla="*/ 0 60000 65536"/>
              <a:gd name="T11" fmla="*/ 0 60000 65536"/>
              <a:gd name="T12" fmla="*/ 0 w 333"/>
              <a:gd name="T13" fmla="*/ 0 h 444"/>
              <a:gd name="T14" fmla="*/ 333 w 333"/>
              <a:gd name="T15" fmla="*/ 444 h 444"/>
            </a:gdLst>
            <a:ahLst/>
            <a:cxnLst>
              <a:cxn ang="T8">
                <a:pos x="T0" y="T1"/>
              </a:cxn>
              <a:cxn ang="T9">
                <a:pos x="T2" y="T3"/>
              </a:cxn>
              <a:cxn ang="T10">
                <a:pos x="T4" y="T5"/>
              </a:cxn>
              <a:cxn ang="T11">
                <a:pos x="T6" y="T7"/>
              </a:cxn>
            </a:cxnLst>
            <a:rect l="T12" t="T13" r="T14" b="T15"/>
            <a:pathLst>
              <a:path w="333" h="444">
                <a:moveTo>
                  <a:pt x="0" y="0"/>
                </a:moveTo>
                <a:cubicBezTo>
                  <a:pt x="10" y="70"/>
                  <a:pt x="21" y="141"/>
                  <a:pt x="67" y="178"/>
                </a:cubicBezTo>
                <a:cubicBezTo>
                  <a:pt x="113" y="215"/>
                  <a:pt x="234" y="178"/>
                  <a:pt x="278" y="222"/>
                </a:cubicBezTo>
                <a:cubicBezTo>
                  <a:pt x="322" y="266"/>
                  <a:pt x="327" y="355"/>
                  <a:pt x="333" y="444"/>
                </a:cubicBezTo>
              </a:path>
            </a:pathLst>
          </a:custGeom>
          <a:noFill/>
          <a:ln w="50800">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399" name="Freeform 19"/>
          <p:cNvSpPr>
            <a:spLocks/>
          </p:cNvSpPr>
          <p:nvPr/>
        </p:nvSpPr>
        <p:spPr bwMode="auto">
          <a:xfrm rot="-1264532">
            <a:off x="2286000" y="3124200"/>
            <a:ext cx="528638" cy="704850"/>
          </a:xfrm>
          <a:custGeom>
            <a:avLst/>
            <a:gdLst>
              <a:gd name="T0" fmla="*/ 0 w 333"/>
              <a:gd name="T1" fmla="*/ 0 h 444"/>
              <a:gd name="T2" fmla="*/ 2147483647 w 333"/>
              <a:gd name="T3" fmla="*/ 2147483647 h 444"/>
              <a:gd name="T4" fmla="*/ 2147483647 w 333"/>
              <a:gd name="T5" fmla="*/ 2147483647 h 444"/>
              <a:gd name="T6" fmla="*/ 2147483647 w 333"/>
              <a:gd name="T7" fmla="*/ 2147483647 h 444"/>
              <a:gd name="T8" fmla="*/ 0 60000 65536"/>
              <a:gd name="T9" fmla="*/ 0 60000 65536"/>
              <a:gd name="T10" fmla="*/ 0 60000 65536"/>
              <a:gd name="T11" fmla="*/ 0 60000 65536"/>
              <a:gd name="T12" fmla="*/ 0 w 333"/>
              <a:gd name="T13" fmla="*/ 0 h 444"/>
              <a:gd name="T14" fmla="*/ 333 w 333"/>
              <a:gd name="T15" fmla="*/ 444 h 444"/>
            </a:gdLst>
            <a:ahLst/>
            <a:cxnLst>
              <a:cxn ang="T8">
                <a:pos x="T0" y="T1"/>
              </a:cxn>
              <a:cxn ang="T9">
                <a:pos x="T2" y="T3"/>
              </a:cxn>
              <a:cxn ang="T10">
                <a:pos x="T4" y="T5"/>
              </a:cxn>
              <a:cxn ang="T11">
                <a:pos x="T6" y="T7"/>
              </a:cxn>
            </a:cxnLst>
            <a:rect l="T12" t="T13" r="T14" b="T15"/>
            <a:pathLst>
              <a:path w="333" h="444">
                <a:moveTo>
                  <a:pt x="0" y="0"/>
                </a:moveTo>
                <a:cubicBezTo>
                  <a:pt x="10" y="70"/>
                  <a:pt x="21" y="141"/>
                  <a:pt x="67" y="178"/>
                </a:cubicBezTo>
                <a:cubicBezTo>
                  <a:pt x="113" y="215"/>
                  <a:pt x="234" y="178"/>
                  <a:pt x="278" y="222"/>
                </a:cubicBezTo>
                <a:cubicBezTo>
                  <a:pt x="322" y="266"/>
                  <a:pt x="327" y="355"/>
                  <a:pt x="333" y="444"/>
                </a:cubicBezTo>
              </a:path>
            </a:pathLst>
          </a:custGeom>
          <a:noFill/>
          <a:ln w="50800">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00" name="AutoShape 20"/>
          <p:cNvSpPr>
            <a:spLocks noChangeArrowheads="1"/>
          </p:cNvSpPr>
          <p:nvPr/>
        </p:nvSpPr>
        <p:spPr bwMode="auto">
          <a:xfrm flipV="1">
            <a:off x="5257800" y="2111375"/>
            <a:ext cx="3733800" cy="579438"/>
          </a:xfrm>
          <a:prstGeom prst="wedgeRectCallout">
            <a:avLst>
              <a:gd name="adj1" fmla="val -50894"/>
              <a:gd name="adj2" fmla="val -100412"/>
            </a:avLst>
          </a:prstGeom>
          <a:gradFill rotWithShape="0">
            <a:gsLst>
              <a:gs pos="0">
                <a:srgbClr val="CCCC52"/>
              </a:gs>
              <a:gs pos="100000">
                <a:srgbClr val="FFFF66"/>
              </a:gs>
            </a:gsLst>
            <a:lin ang="0" scaled="1"/>
          </a:gradFill>
          <a:ln w="28575">
            <a:solidFill>
              <a:schemeClr val="tx1"/>
            </a:solidFill>
            <a:miter lim="800000"/>
            <a:headEnd/>
            <a:tailEnd/>
          </a:ln>
        </p:spPr>
        <p:txBody>
          <a:bodyPr rot="10800000"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z="2000" b="1" u="sng"/>
              <a:t>Pressure Waves &gt; 2000 lb/psf</a:t>
            </a:r>
          </a:p>
        </p:txBody>
      </p:sp>
      <p:sp>
        <p:nvSpPr>
          <p:cNvPr id="16401" name="Freeform 21"/>
          <p:cNvSpPr>
            <a:spLocks/>
          </p:cNvSpPr>
          <p:nvPr/>
        </p:nvSpPr>
        <p:spPr bwMode="auto">
          <a:xfrm rot="-1264532">
            <a:off x="2209800" y="3352800"/>
            <a:ext cx="528638" cy="704850"/>
          </a:xfrm>
          <a:custGeom>
            <a:avLst/>
            <a:gdLst>
              <a:gd name="T0" fmla="*/ 0 w 333"/>
              <a:gd name="T1" fmla="*/ 0 h 444"/>
              <a:gd name="T2" fmla="*/ 2147483647 w 333"/>
              <a:gd name="T3" fmla="*/ 2147483647 h 444"/>
              <a:gd name="T4" fmla="*/ 2147483647 w 333"/>
              <a:gd name="T5" fmla="*/ 2147483647 h 444"/>
              <a:gd name="T6" fmla="*/ 2147483647 w 333"/>
              <a:gd name="T7" fmla="*/ 2147483647 h 444"/>
              <a:gd name="T8" fmla="*/ 0 60000 65536"/>
              <a:gd name="T9" fmla="*/ 0 60000 65536"/>
              <a:gd name="T10" fmla="*/ 0 60000 65536"/>
              <a:gd name="T11" fmla="*/ 0 60000 65536"/>
              <a:gd name="T12" fmla="*/ 0 w 333"/>
              <a:gd name="T13" fmla="*/ 0 h 444"/>
              <a:gd name="T14" fmla="*/ 333 w 333"/>
              <a:gd name="T15" fmla="*/ 444 h 444"/>
            </a:gdLst>
            <a:ahLst/>
            <a:cxnLst>
              <a:cxn ang="T8">
                <a:pos x="T0" y="T1"/>
              </a:cxn>
              <a:cxn ang="T9">
                <a:pos x="T2" y="T3"/>
              </a:cxn>
              <a:cxn ang="T10">
                <a:pos x="T4" y="T5"/>
              </a:cxn>
              <a:cxn ang="T11">
                <a:pos x="T6" y="T7"/>
              </a:cxn>
            </a:cxnLst>
            <a:rect l="T12" t="T13" r="T14" b="T15"/>
            <a:pathLst>
              <a:path w="333" h="444">
                <a:moveTo>
                  <a:pt x="0" y="0"/>
                </a:moveTo>
                <a:cubicBezTo>
                  <a:pt x="10" y="70"/>
                  <a:pt x="21" y="141"/>
                  <a:pt x="67" y="178"/>
                </a:cubicBezTo>
                <a:cubicBezTo>
                  <a:pt x="113" y="215"/>
                  <a:pt x="234" y="178"/>
                  <a:pt x="278" y="222"/>
                </a:cubicBezTo>
                <a:cubicBezTo>
                  <a:pt x="322" y="266"/>
                  <a:pt x="327" y="355"/>
                  <a:pt x="333" y="444"/>
                </a:cubicBezTo>
              </a:path>
            </a:pathLst>
          </a:custGeom>
          <a:noFill/>
          <a:ln w="50800">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02" name="AutoShape 22"/>
          <p:cNvSpPr>
            <a:spLocks noChangeArrowheads="1"/>
          </p:cNvSpPr>
          <p:nvPr/>
        </p:nvSpPr>
        <p:spPr bwMode="auto">
          <a:xfrm flipH="1" flipV="1">
            <a:off x="381000" y="4572000"/>
            <a:ext cx="2185988" cy="1238250"/>
          </a:xfrm>
          <a:prstGeom prst="wedgeRectCallout">
            <a:avLst>
              <a:gd name="adj1" fmla="val -36204"/>
              <a:gd name="adj2" fmla="val 122435"/>
            </a:avLst>
          </a:prstGeom>
          <a:gradFill rotWithShape="0">
            <a:gsLst>
              <a:gs pos="0">
                <a:srgbClr val="CCCC52"/>
              </a:gs>
              <a:gs pos="100000">
                <a:srgbClr val="FFFF66"/>
              </a:gs>
            </a:gsLst>
            <a:lin ang="5400000" scaled="1"/>
          </a:gradFill>
          <a:ln w="28575">
            <a:solidFill>
              <a:schemeClr val="tx1"/>
            </a:solidFill>
            <a:miter lim="800000"/>
            <a:headEnd/>
            <a:tailEnd/>
          </a:ln>
        </p:spPr>
        <p:txBody>
          <a:bodyPr rot="10800000"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endParaRPr lang="en-US" altLang="en-US" sz="2000" b="1"/>
          </a:p>
        </p:txBody>
      </p:sp>
      <p:sp>
        <p:nvSpPr>
          <p:cNvPr id="16403" name="Text Box 23"/>
          <p:cNvSpPr txBox="1">
            <a:spLocks noChangeArrowheads="1"/>
          </p:cNvSpPr>
          <p:nvPr/>
        </p:nvSpPr>
        <p:spPr bwMode="auto">
          <a:xfrm>
            <a:off x="381000" y="4572000"/>
            <a:ext cx="2209800"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2000" b="1" u="sng"/>
              <a:t>Copper Vapor:</a:t>
            </a:r>
          </a:p>
          <a:p>
            <a:r>
              <a:rPr lang="en-US" altLang="en-US" b="1"/>
              <a:t>Solid to Vapor</a:t>
            </a:r>
          </a:p>
          <a:p>
            <a:r>
              <a:rPr lang="en-US" altLang="en-US" b="1"/>
              <a:t>Expands by</a:t>
            </a:r>
          </a:p>
          <a:p>
            <a:r>
              <a:rPr lang="en-US" altLang="en-US" b="1"/>
              <a:t>67,000 times</a:t>
            </a:r>
            <a:endParaRPr lang="en-US" altLang="en-US" b="1" u="sng"/>
          </a:p>
        </p:txBody>
      </p:sp>
      <p:sp>
        <p:nvSpPr>
          <p:cNvPr id="16404" name="AutoShape 24"/>
          <p:cNvSpPr>
            <a:spLocks noChangeArrowheads="1"/>
          </p:cNvSpPr>
          <p:nvPr/>
        </p:nvSpPr>
        <p:spPr bwMode="auto">
          <a:xfrm>
            <a:off x="5791200" y="1123950"/>
            <a:ext cx="3048000" cy="762000"/>
          </a:xfrm>
          <a:prstGeom prst="wedgeRectCallout">
            <a:avLst>
              <a:gd name="adj1" fmla="val -90625"/>
              <a:gd name="adj2" fmla="val 40000"/>
            </a:avLst>
          </a:prstGeom>
          <a:gradFill rotWithShape="0">
            <a:gsLst>
              <a:gs pos="0">
                <a:srgbClr val="CCCC52"/>
              </a:gs>
              <a:gs pos="100000">
                <a:srgbClr val="FFFF66"/>
              </a:gs>
            </a:gsLst>
            <a:lin ang="0" scaled="1"/>
          </a:gradFill>
          <a:ln w="2857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z="2000" b="1" u="sng"/>
              <a:t>Molten Metal &gt; 1800 </a:t>
            </a:r>
            <a:r>
              <a:rPr lang="en-US" altLang="en-US" sz="2000" b="1" u="sng">
                <a:cs typeface="Arial" charset="0"/>
              </a:rPr>
              <a:t>° F</a:t>
            </a:r>
            <a:r>
              <a:rPr lang="en-US" altLang="en-US" sz="2000" b="1" u="sng"/>
              <a:t> </a:t>
            </a:r>
            <a:endParaRPr lang="en-US" altLang="en-US" sz="2000" b="1"/>
          </a:p>
        </p:txBody>
      </p:sp>
      <p:sp>
        <p:nvSpPr>
          <p:cNvPr id="16405" name="AutoShape 25"/>
          <p:cNvSpPr>
            <a:spLocks noChangeArrowheads="1"/>
          </p:cNvSpPr>
          <p:nvPr/>
        </p:nvSpPr>
        <p:spPr bwMode="auto">
          <a:xfrm>
            <a:off x="4656138" y="6007100"/>
            <a:ext cx="2057400" cy="533400"/>
          </a:xfrm>
          <a:prstGeom prst="wedgeRectCallout">
            <a:avLst>
              <a:gd name="adj1" fmla="val -130787"/>
              <a:gd name="adj2" fmla="val -494347"/>
            </a:avLst>
          </a:prstGeom>
          <a:gradFill rotWithShape="0">
            <a:gsLst>
              <a:gs pos="0">
                <a:srgbClr val="CCCC52"/>
              </a:gs>
              <a:gs pos="100000">
                <a:srgbClr val="FFFF66"/>
              </a:gs>
            </a:gsLst>
            <a:lin ang="5400000" scaled="1"/>
          </a:gradFill>
          <a:ln w="2857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z="2000" b="1" u="sng"/>
              <a:t>Intense Light</a:t>
            </a:r>
          </a:p>
        </p:txBody>
      </p:sp>
      <p:sp>
        <p:nvSpPr>
          <p:cNvPr id="16406" name="AutoShape 26"/>
          <p:cNvSpPr>
            <a:spLocks noChangeArrowheads="1"/>
          </p:cNvSpPr>
          <p:nvPr/>
        </p:nvSpPr>
        <p:spPr bwMode="auto">
          <a:xfrm>
            <a:off x="6096000" y="5181600"/>
            <a:ext cx="2286000" cy="609600"/>
          </a:xfrm>
          <a:prstGeom prst="wedgeRectCallout">
            <a:avLst>
              <a:gd name="adj1" fmla="val -131944"/>
              <a:gd name="adj2" fmla="val -280208"/>
            </a:avLst>
          </a:prstGeom>
          <a:gradFill rotWithShape="0">
            <a:gsLst>
              <a:gs pos="0">
                <a:srgbClr val="CCCC52"/>
              </a:gs>
              <a:gs pos="100000">
                <a:srgbClr val="FFFF66"/>
              </a:gs>
            </a:gsLst>
            <a:lin ang="5400000" scaled="1"/>
          </a:gradFill>
          <a:ln w="2857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z="2000" b="1" u="sng"/>
              <a:t>Hot Air &gt;500 </a:t>
            </a:r>
            <a:r>
              <a:rPr lang="en-US" altLang="en-US" b="1" u="sng"/>
              <a:t>° F</a:t>
            </a:r>
            <a:endParaRPr lang="en-US" altLang="en-US" sz="2000" b="1" u="sng"/>
          </a:p>
        </p:txBody>
      </p:sp>
      <p:grpSp>
        <p:nvGrpSpPr>
          <p:cNvPr id="16407" name="Group 27"/>
          <p:cNvGrpSpPr>
            <a:grpSpLocks/>
          </p:cNvGrpSpPr>
          <p:nvPr/>
        </p:nvGrpSpPr>
        <p:grpSpPr bwMode="auto">
          <a:xfrm>
            <a:off x="3435350" y="1973263"/>
            <a:ext cx="184150" cy="219075"/>
            <a:chOff x="2068" y="1011"/>
            <a:chExt cx="116" cy="138"/>
          </a:xfrm>
        </p:grpSpPr>
        <p:sp>
          <p:nvSpPr>
            <p:cNvPr id="16428" name="AutoShape 28"/>
            <p:cNvSpPr>
              <a:spLocks noChangeArrowheads="1"/>
            </p:cNvSpPr>
            <p:nvPr/>
          </p:nvSpPr>
          <p:spPr bwMode="auto">
            <a:xfrm rot="20148660" flipV="1">
              <a:off x="2106" y="1065"/>
              <a:ext cx="78" cy="84"/>
            </a:xfrm>
            <a:prstGeom prst="triangle">
              <a:avLst>
                <a:gd name="adj" fmla="val 50000"/>
              </a:avLst>
            </a:prstGeom>
            <a:solidFill>
              <a:srgbClr val="FF66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29" name="Oval 29"/>
            <p:cNvSpPr>
              <a:spLocks noChangeArrowheads="1"/>
            </p:cNvSpPr>
            <p:nvPr/>
          </p:nvSpPr>
          <p:spPr bwMode="auto">
            <a:xfrm>
              <a:off x="2068" y="1011"/>
              <a:ext cx="101" cy="88"/>
            </a:xfrm>
            <a:prstGeom prst="ellipse">
              <a:avLst/>
            </a:prstGeom>
            <a:solidFill>
              <a:srgbClr val="FF6600"/>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30" name="Oval 30"/>
            <p:cNvSpPr>
              <a:spLocks noChangeArrowheads="1"/>
            </p:cNvSpPr>
            <p:nvPr/>
          </p:nvSpPr>
          <p:spPr bwMode="auto">
            <a:xfrm>
              <a:off x="2100" y="1050"/>
              <a:ext cx="63" cy="54"/>
            </a:xfrm>
            <a:prstGeom prst="ellipse">
              <a:avLst/>
            </a:prstGeom>
            <a:solidFill>
              <a:srgbClr val="FF66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16408" name="Group 31"/>
          <p:cNvGrpSpPr>
            <a:grpSpLocks/>
          </p:cNvGrpSpPr>
          <p:nvPr/>
        </p:nvGrpSpPr>
        <p:grpSpPr bwMode="auto">
          <a:xfrm flipH="1">
            <a:off x="3835400" y="2506663"/>
            <a:ext cx="184150" cy="219075"/>
            <a:chOff x="2068" y="1011"/>
            <a:chExt cx="116" cy="138"/>
          </a:xfrm>
        </p:grpSpPr>
        <p:sp>
          <p:nvSpPr>
            <p:cNvPr id="16425" name="AutoShape 32"/>
            <p:cNvSpPr>
              <a:spLocks noChangeArrowheads="1"/>
            </p:cNvSpPr>
            <p:nvPr/>
          </p:nvSpPr>
          <p:spPr bwMode="auto">
            <a:xfrm rot="20148660" flipV="1">
              <a:off x="2106" y="1065"/>
              <a:ext cx="78" cy="84"/>
            </a:xfrm>
            <a:prstGeom prst="triangle">
              <a:avLst>
                <a:gd name="adj" fmla="val 50000"/>
              </a:avLst>
            </a:prstGeom>
            <a:solidFill>
              <a:srgbClr val="FF66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26" name="Oval 33"/>
            <p:cNvSpPr>
              <a:spLocks noChangeArrowheads="1"/>
            </p:cNvSpPr>
            <p:nvPr/>
          </p:nvSpPr>
          <p:spPr bwMode="auto">
            <a:xfrm>
              <a:off x="2068" y="1011"/>
              <a:ext cx="101" cy="88"/>
            </a:xfrm>
            <a:prstGeom prst="ellipse">
              <a:avLst/>
            </a:prstGeom>
            <a:solidFill>
              <a:srgbClr val="FF6600"/>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27" name="Oval 34"/>
            <p:cNvSpPr>
              <a:spLocks noChangeArrowheads="1"/>
            </p:cNvSpPr>
            <p:nvPr/>
          </p:nvSpPr>
          <p:spPr bwMode="auto">
            <a:xfrm>
              <a:off x="2100" y="1050"/>
              <a:ext cx="63" cy="54"/>
            </a:xfrm>
            <a:prstGeom prst="ellipse">
              <a:avLst/>
            </a:prstGeom>
            <a:solidFill>
              <a:srgbClr val="FF66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16409" name="Group 35"/>
          <p:cNvGrpSpPr>
            <a:grpSpLocks/>
          </p:cNvGrpSpPr>
          <p:nvPr/>
        </p:nvGrpSpPr>
        <p:grpSpPr bwMode="auto">
          <a:xfrm rot="1709376">
            <a:off x="4173538" y="1939925"/>
            <a:ext cx="184150" cy="219075"/>
            <a:chOff x="2068" y="1011"/>
            <a:chExt cx="116" cy="138"/>
          </a:xfrm>
        </p:grpSpPr>
        <p:sp>
          <p:nvSpPr>
            <p:cNvPr id="16422" name="AutoShape 36"/>
            <p:cNvSpPr>
              <a:spLocks noChangeArrowheads="1"/>
            </p:cNvSpPr>
            <p:nvPr/>
          </p:nvSpPr>
          <p:spPr bwMode="auto">
            <a:xfrm rot="20148660" flipV="1">
              <a:off x="2106" y="1065"/>
              <a:ext cx="78" cy="84"/>
            </a:xfrm>
            <a:prstGeom prst="triangle">
              <a:avLst>
                <a:gd name="adj" fmla="val 50000"/>
              </a:avLst>
            </a:prstGeom>
            <a:solidFill>
              <a:srgbClr val="FF66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23" name="Oval 37"/>
            <p:cNvSpPr>
              <a:spLocks noChangeArrowheads="1"/>
            </p:cNvSpPr>
            <p:nvPr/>
          </p:nvSpPr>
          <p:spPr bwMode="auto">
            <a:xfrm>
              <a:off x="2068" y="1011"/>
              <a:ext cx="101" cy="88"/>
            </a:xfrm>
            <a:prstGeom prst="ellipse">
              <a:avLst/>
            </a:prstGeom>
            <a:solidFill>
              <a:srgbClr val="FF6600"/>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24" name="Oval 38"/>
            <p:cNvSpPr>
              <a:spLocks noChangeArrowheads="1"/>
            </p:cNvSpPr>
            <p:nvPr/>
          </p:nvSpPr>
          <p:spPr bwMode="auto">
            <a:xfrm>
              <a:off x="2100" y="1050"/>
              <a:ext cx="63" cy="54"/>
            </a:xfrm>
            <a:prstGeom prst="ellipse">
              <a:avLst/>
            </a:prstGeom>
            <a:solidFill>
              <a:srgbClr val="FF66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16410" name="Group 39"/>
          <p:cNvGrpSpPr>
            <a:grpSpLocks/>
          </p:cNvGrpSpPr>
          <p:nvPr/>
        </p:nvGrpSpPr>
        <p:grpSpPr bwMode="auto">
          <a:xfrm rot="5971201">
            <a:off x="4521201" y="2282825"/>
            <a:ext cx="184150" cy="219075"/>
            <a:chOff x="2068" y="1011"/>
            <a:chExt cx="116" cy="138"/>
          </a:xfrm>
        </p:grpSpPr>
        <p:sp>
          <p:nvSpPr>
            <p:cNvPr id="16419" name="AutoShape 40"/>
            <p:cNvSpPr>
              <a:spLocks noChangeArrowheads="1"/>
            </p:cNvSpPr>
            <p:nvPr/>
          </p:nvSpPr>
          <p:spPr bwMode="auto">
            <a:xfrm rot="20148660" flipV="1">
              <a:off x="2106" y="1065"/>
              <a:ext cx="78" cy="84"/>
            </a:xfrm>
            <a:prstGeom prst="triangle">
              <a:avLst>
                <a:gd name="adj" fmla="val 50000"/>
              </a:avLst>
            </a:prstGeom>
            <a:solidFill>
              <a:srgbClr val="FF66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20" name="Oval 41"/>
            <p:cNvSpPr>
              <a:spLocks noChangeArrowheads="1"/>
            </p:cNvSpPr>
            <p:nvPr/>
          </p:nvSpPr>
          <p:spPr bwMode="auto">
            <a:xfrm>
              <a:off x="2068" y="1011"/>
              <a:ext cx="101" cy="88"/>
            </a:xfrm>
            <a:prstGeom prst="ellipse">
              <a:avLst/>
            </a:prstGeom>
            <a:solidFill>
              <a:srgbClr val="FF6600"/>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21" name="Oval 42"/>
            <p:cNvSpPr>
              <a:spLocks noChangeArrowheads="1"/>
            </p:cNvSpPr>
            <p:nvPr/>
          </p:nvSpPr>
          <p:spPr bwMode="auto">
            <a:xfrm>
              <a:off x="2100" y="1050"/>
              <a:ext cx="63" cy="54"/>
            </a:xfrm>
            <a:prstGeom prst="ellipse">
              <a:avLst/>
            </a:prstGeom>
            <a:solidFill>
              <a:srgbClr val="FF66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sp>
        <p:nvSpPr>
          <p:cNvPr id="16411" name="AutoShape 43"/>
          <p:cNvSpPr>
            <a:spLocks noChangeArrowheads="1"/>
          </p:cNvSpPr>
          <p:nvPr/>
        </p:nvSpPr>
        <p:spPr bwMode="auto">
          <a:xfrm>
            <a:off x="609600" y="1295400"/>
            <a:ext cx="1774825" cy="576263"/>
          </a:xfrm>
          <a:prstGeom prst="wedgeRectCallout">
            <a:avLst>
              <a:gd name="adj1" fmla="val 129875"/>
              <a:gd name="adj2" fmla="val 289671"/>
            </a:avLst>
          </a:prstGeom>
          <a:gradFill rotWithShape="0">
            <a:gsLst>
              <a:gs pos="0">
                <a:srgbClr val="FFFF66"/>
              </a:gs>
              <a:gs pos="100000">
                <a:srgbClr val="CCCC52"/>
              </a:gs>
            </a:gsLst>
            <a:lin ang="5400000" scaled="1"/>
          </a:gradFill>
          <a:ln w="2857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z="2000" b="1"/>
              <a:t>35,000 </a:t>
            </a:r>
            <a:r>
              <a:rPr lang="en-US" altLang="en-US" sz="2000" b="1">
                <a:cs typeface="Times New Roman" pitchFamily="18" charset="0"/>
              </a:rPr>
              <a:t>°</a:t>
            </a:r>
            <a:r>
              <a:rPr lang="en-US" altLang="en-US" sz="2000" b="1">
                <a:sym typeface="MT Symbol" pitchFamily="82" charset="2"/>
              </a:rPr>
              <a:t>F</a:t>
            </a:r>
          </a:p>
        </p:txBody>
      </p:sp>
      <p:sp>
        <p:nvSpPr>
          <p:cNvPr id="16412" name="AutoShape 44"/>
          <p:cNvSpPr>
            <a:spLocks noChangeArrowheads="1"/>
          </p:cNvSpPr>
          <p:nvPr/>
        </p:nvSpPr>
        <p:spPr bwMode="auto">
          <a:xfrm>
            <a:off x="6477000" y="4038600"/>
            <a:ext cx="2667000" cy="762000"/>
          </a:xfrm>
          <a:prstGeom prst="wedgeRectCallout">
            <a:avLst>
              <a:gd name="adj1" fmla="val -69764"/>
              <a:gd name="adj2" fmla="val -46042"/>
            </a:avLst>
          </a:prstGeom>
          <a:gradFill rotWithShape="0">
            <a:gsLst>
              <a:gs pos="0">
                <a:srgbClr val="CCCC52"/>
              </a:gs>
              <a:gs pos="100000">
                <a:srgbClr val="FFFF66"/>
              </a:gs>
            </a:gsLst>
            <a:lin ang="0" scaled="1"/>
          </a:gradFill>
          <a:ln w="2857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z="2000" b="1" u="sng"/>
              <a:t>Shrapnel &gt; 740 mph</a:t>
            </a:r>
            <a:endParaRPr lang="en-US" altLang="en-US" sz="2000" b="1"/>
          </a:p>
        </p:txBody>
      </p:sp>
      <p:sp>
        <p:nvSpPr>
          <p:cNvPr id="16413" name="AutoShape 45"/>
          <p:cNvSpPr>
            <a:spLocks noChangeArrowheads="1"/>
          </p:cNvSpPr>
          <p:nvPr/>
        </p:nvSpPr>
        <p:spPr bwMode="auto">
          <a:xfrm>
            <a:off x="6248400" y="2901950"/>
            <a:ext cx="2697163" cy="762000"/>
          </a:xfrm>
          <a:prstGeom prst="wedgeRectCallout">
            <a:avLst>
              <a:gd name="adj1" fmla="val -80782"/>
              <a:gd name="adj2" fmla="val -3333"/>
            </a:avLst>
          </a:prstGeom>
          <a:gradFill rotWithShape="0">
            <a:gsLst>
              <a:gs pos="0">
                <a:srgbClr val="CCCC52"/>
              </a:gs>
              <a:gs pos="100000">
                <a:srgbClr val="FFFF66"/>
              </a:gs>
            </a:gsLst>
            <a:lin ang="0" scaled="1"/>
          </a:gradFill>
          <a:ln w="2857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z="2000" b="1" u="sng"/>
              <a:t>Sound Waves &gt;140db</a:t>
            </a:r>
            <a:endParaRPr lang="en-US" altLang="en-US" sz="2000" b="1"/>
          </a:p>
        </p:txBody>
      </p:sp>
      <p:sp>
        <p:nvSpPr>
          <p:cNvPr id="16414" name="AutoShape 46"/>
          <p:cNvSpPr>
            <a:spLocks noChangeArrowheads="1"/>
          </p:cNvSpPr>
          <p:nvPr/>
        </p:nvSpPr>
        <p:spPr bwMode="auto">
          <a:xfrm>
            <a:off x="5486400" y="3949700"/>
            <a:ext cx="533400" cy="228600"/>
          </a:xfrm>
          <a:prstGeom prst="cube">
            <a:avLst>
              <a:gd name="adj" fmla="val 25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15" name="AutoShape 47"/>
          <p:cNvSpPr>
            <a:spLocks noChangeArrowheads="1"/>
          </p:cNvSpPr>
          <p:nvPr/>
        </p:nvSpPr>
        <p:spPr bwMode="auto">
          <a:xfrm>
            <a:off x="4800600" y="3644900"/>
            <a:ext cx="457200" cy="147638"/>
          </a:xfrm>
          <a:prstGeom prst="cube">
            <a:avLst>
              <a:gd name="adj" fmla="val 25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16" name="AutoShape 48"/>
          <p:cNvSpPr>
            <a:spLocks noChangeArrowheads="1"/>
          </p:cNvSpPr>
          <p:nvPr/>
        </p:nvSpPr>
        <p:spPr bwMode="auto">
          <a:xfrm>
            <a:off x="5715000" y="4025900"/>
            <a:ext cx="457200" cy="147638"/>
          </a:xfrm>
          <a:prstGeom prst="cube">
            <a:avLst>
              <a:gd name="adj" fmla="val 25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17" name="AutoShape 49"/>
          <p:cNvSpPr>
            <a:spLocks noChangeArrowheads="1"/>
          </p:cNvSpPr>
          <p:nvPr/>
        </p:nvSpPr>
        <p:spPr bwMode="auto">
          <a:xfrm>
            <a:off x="5105400" y="3873500"/>
            <a:ext cx="457200" cy="228600"/>
          </a:xfrm>
          <a:prstGeom prst="cube">
            <a:avLst>
              <a:gd name="adj" fmla="val 25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6418" name="Rectangle 50"/>
          <p:cNvSpPr>
            <a:spLocks noGrp="1" noChangeArrowheads="1"/>
          </p:cNvSpPr>
          <p:nvPr>
            <p:ph type="title"/>
          </p:nvPr>
        </p:nvSpPr>
        <p:spPr>
          <a:xfrm>
            <a:off x="228600" y="0"/>
            <a:ext cx="8229600" cy="1143000"/>
          </a:xfrm>
        </p:spPr>
        <p:txBody>
          <a:bodyPr/>
          <a:lstStyle/>
          <a:p>
            <a:pPr eaLnBrk="1" hangingPunct="1"/>
            <a:r>
              <a:rPr lang="en-US" altLang="en-US" sz="4100">
                <a:latin typeface="Arial" charset="0"/>
                <a:cs typeface="Arial" charset="0"/>
              </a:rPr>
              <a:t>Electrical Arc</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NFPA 70E Requirements</a:t>
            </a:r>
          </a:p>
        </p:txBody>
      </p:sp>
      <p:sp>
        <p:nvSpPr>
          <p:cNvPr id="17411" name="Rectangle 3"/>
          <p:cNvSpPr>
            <a:spLocks noGrp="1" noChangeArrowheads="1"/>
          </p:cNvSpPr>
          <p:nvPr>
            <p:ph type="body" idx="1"/>
          </p:nvPr>
        </p:nvSpPr>
        <p:spPr>
          <a:xfrm>
            <a:off x="228600" y="1752600"/>
            <a:ext cx="7086600" cy="3505200"/>
          </a:xfrm>
        </p:spPr>
        <p:txBody>
          <a:bodyPr/>
          <a:lstStyle/>
          <a:p>
            <a:pPr eaLnBrk="1" hangingPunct="1"/>
            <a:r>
              <a:rPr lang="en-US" altLang="en-US">
                <a:latin typeface="Arial" charset="0"/>
                <a:cs typeface="Arial" charset="0"/>
              </a:rPr>
              <a:t>Arc flash boundaries must be known</a:t>
            </a:r>
          </a:p>
          <a:p>
            <a:pPr eaLnBrk="1" hangingPunct="1"/>
            <a:r>
              <a:rPr lang="en-US" altLang="en-US">
                <a:latin typeface="Arial" charset="0"/>
                <a:cs typeface="Arial" charset="0"/>
              </a:rPr>
              <a:t>Safe approach distances established and maintained</a:t>
            </a:r>
          </a:p>
          <a:p>
            <a:pPr eaLnBrk="1" hangingPunct="1"/>
            <a:r>
              <a:rPr lang="en-US" altLang="en-US">
                <a:latin typeface="Arial" charset="0"/>
                <a:cs typeface="Arial" charset="0"/>
              </a:rPr>
              <a:t>Marking equipment relative to hazards</a:t>
            </a:r>
          </a:p>
          <a:p>
            <a:pPr eaLnBrk="1" hangingPunct="1"/>
            <a:r>
              <a:rPr lang="en-US" altLang="en-US">
                <a:latin typeface="Arial" charset="0"/>
                <a:cs typeface="Arial" charset="0"/>
              </a:rPr>
              <a:t>Electrically safe (voltage rated) tools</a:t>
            </a:r>
          </a:p>
          <a:p>
            <a:pPr eaLnBrk="1" hangingPunct="1"/>
            <a:r>
              <a:rPr lang="en-US" altLang="en-US">
                <a:latin typeface="Arial" charset="0"/>
                <a:cs typeface="Arial" charset="0"/>
              </a:rPr>
              <a:t>PPE (ATPV)</a:t>
            </a:r>
          </a:p>
          <a:p>
            <a:pPr eaLnBrk="1" hangingPunct="1"/>
            <a:r>
              <a:rPr lang="en-US" altLang="en-US">
                <a:latin typeface="Arial" charset="0"/>
                <a:cs typeface="Arial" charset="0"/>
              </a:rPr>
              <a:t>Training</a:t>
            </a:r>
          </a:p>
          <a:p>
            <a:pPr eaLnBrk="1" hangingPunct="1"/>
            <a:endParaRPr lang="en-US" altLang="en-US">
              <a:latin typeface="Arial" charset="0"/>
              <a:cs typeface="Arial"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28600" y="152400"/>
            <a:ext cx="8229600" cy="1143000"/>
          </a:xfrm>
        </p:spPr>
        <p:txBody>
          <a:bodyPr/>
          <a:lstStyle/>
          <a:p>
            <a:pPr eaLnBrk="1" hangingPunct="1"/>
            <a:r>
              <a:rPr lang="en-US" altLang="en-US" b="1">
                <a:solidFill>
                  <a:srgbClr val="FF0000"/>
                </a:solidFill>
                <a:latin typeface="Arial" charset="0"/>
                <a:cs typeface="Arial" charset="0"/>
              </a:rPr>
              <a:t>DON’T</a:t>
            </a:r>
            <a:r>
              <a:rPr lang="en-US" altLang="en-US">
                <a:latin typeface="Arial" charset="0"/>
                <a:cs typeface="Arial" charset="0"/>
              </a:rPr>
              <a:t> Work with Energized Electrical Equipment</a:t>
            </a:r>
          </a:p>
        </p:txBody>
      </p:sp>
      <p:sp>
        <p:nvSpPr>
          <p:cNvPr id="18435" name="Rectangle 3"/>
          <p:cNvSpPr>
            <a:spLocks noGrp="1" noChangeArrowheads="1"/>
          </p:cNvSpPr>
          <p:nvPr>
            <p:ph type="body" idx="1"/>
          </p:nvPr>
        </p:nvSpPr>
        <p:spPr>
          <a:xfrm>
            <a:off x="381000" y="1828800"/>
            <a:ext cx="8610600" cy="4495800"/>
          </a:xfrm>
        </p:spPr>
        <p:txBody>
          <a:bodyPr/>
          <a:lstStyle/>
          <a:p>
            <a:pPr eaLnBrk="1" hangingPunct="1"/>
            <a:r>
              <a:rPr lang="en-US" altLang="en-US">
                <a:latin typeface="Arial" charset="0"/>
                <a:cs typeface="Arial" charset="0"/>
              </a:rPr>
              <a:t>Shut it down and lock it out </a:t>
            </a:r>
          </a:p>
          <a:p>
            <a:pPr eaLnBrk="1" hangingPunct="1"/>
            <a:r>
              <a:rPr lang="en-US" altLang="en-US">
                <a:latin typeface="Arial" charset="0"/>
                <a:cs typeface="Arial" charset="0"/>
              </a:rPr>
              <a:t>Establish an electrically safe working condition</a:t>
            </a:r>
          </a:p>
          <a:p>
            <a:r>
              <a:rPr lang="en-US" altLang="en-US">
                <a:latin typeface="Arial" charset="0"/>
                <a:cs typeface="Arial" charset="0"/>
              </a:rPr>
              <a:t>Live work can only be done when authorized by a qualified person and the owner of the facility (documentation required), and then ONLY when it may create a greater hazard to shut the power off, such as in a life-safety situation</a:t>
            </a:r>
          </a:p>
          <a:p>
            <a:r>
              <a:rPr lang="en-US" altLang="en-US">
                <a:latin typeface="Arial" charset="0"/>
                <a:cs typeface="Arial" charset="0"/>
              </a:rPr>
              <a:t> ALL appropriate protective measures must be taken, and documentation must be maintained</a:t>
            </a:r>
          </a:p>
          <a:p>
            <a:pPr eaLnBrk="1" hangingPunct="1"/>
            <a:endParaRPr lang="en-US" altLang="en-US" sz="3200">
              <a:latin typeface="Arial" charset="0"/>
              <a:cs typeface="Arial"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Overhead Powerlines</a:t>
            </a:r>
          </a:p>
        </p:txBody>
      </p:sp>
      <p:sp>
        <p:nvSpPr>
          <p:cNvPr id="19459" name="Rectangle 3" descr="powerlinescrane2"/>
          <p:cNvSpPr>
            <a:spLocks noGrp="1" noChangeAspect="1" noChangeArrowheads="1"/>
          </p:cNvSpPr>
          <p:nvPr isPhoto="1"/>
        </p:nvSpPr>
        <p:spPr bwMode="auto">
          <a:xfrm>
            <a:off x="1447800" y="1085850"/>
            <a:ext cx="7696200" cy="57721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 name="AutoShape 7"/>
          <p:cNvSpPr>
            <a:spLocks noChangeArrowheads="1"/>
          </p:cNvSpPr>
          <p:nvPr/>
        </p:nvSpPr>
        <p:spPr bwMode="auto">
          <a:xfrm>
            <a:off x="5806440" y="3581400"/>
            <a:ext cx="2651760" cy="265176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66"/>
          </a:solidFill>
          <a:ln w="9525" cap="rnd" cmpd="sng">
            <a:solidFill>
              <a:srgbClr val="FF0066"/>
            </a:solidFill>
            <a:miter lim="800000"/>
            <a:headEnd/>
            <a:tailEnd/>
          </a:ln>
        </p:spPr>
        <p:txBody>
          <a:bodyPr wrap="none" anchor="ct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en-US">
              <a:no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28600" y="76200"/>
            <a:ext cx="8229600" cy="1143000"/>
          </a:xfrm>
        </p:spPr>
        <p:txBody>
          <a:bodyPr/>
          <a:lstStyle/>
          <a:p>
            <a:pPr eaLnBrk="1" hangingPunct="1"/>
            <a:r>
              <a:rPr lang="en-US" altLang="en-US">
                <a:latin typeface="Arial" charset="0"/>
                <a:cs typeface="Arial" charset="0"/>
              </a:rPr>
              <a:t>Power Line Facts</a:t>
            </a:r>
          </a:p>
        </p:txBody>
      </p:sp>
      <p:sp>
        <p:nvSpPr>
          <p:cNvPr id="22531" name="Rectangle 3"/>
          <p:cNvSpPr>
            <a:spLocks noGrp="1" noChangeArrowheads="1"/>
          </p:cNvSpPr>
          <p:nvPr>
            <p:ph type="body" idx="1"/>
          </p:nvPr>
        </p:nvSpPr>
        <p:spPr>
          <a:xfrm>
            <a:off x="228600" y="1447800"/>
            <a:ext cx="4876800" cy="4724400"/>
          </a:xfrm>
        </p:spPr>
        <p:txBody>
          <a:bodyPr/>
          <a:lstStyle/>
          <a:p>
            <a:pPr eaLnBrk="1" hangingPunct="1"/>
            <a:r>
              <a:rPr lang="en-US" altLang="en-US" dirty="0">
                <a:latin typeface="Arial" charset="0"/>
                <a:cs typeface="Arial" charset="0"/>
              </a:rPr>
              <a:t>Overhead lines are typically not insulated. </a:t>
            </a:r>
          </a:p>
          <a:p>
            <a:pPr eaLnBrk="1" hangingPunct="1"/>
            <a:r>
              <a:rPr lang="en-US" altLang="en-US" dirty="0">
                <a:latin typeface="Arial" charset="0"/>
                <a:cs typeface="Arial" charset="0"/>
              </a:rPr>
              <a:t>Over 90 percent of the contacts occur on overhead distribution lines</a:t>
            </a:r>
          </a:p>
          <a:p>
            <a:pPr eaLnBrk="1" hangingPunct="1"/>
            <a:r>
              <a:rPr lang="en-US" altLang="en-US" dirty="0">
                <a:latin typeface="Arial" charset="0"/>
                <a:cs typeface="Arial" charset="0"/>
              </a:rPr>
              <a:t>Operators are normally safe if they stay on the equipment</a:t>
            </a:r>
          </a:p>
          <a:p>
            <a:pPr eaLnBrk="1" hangingPunct="1"/>
            <a:r>
              <a:rPr lang="en-US" altLang="en-US" dirty="0">
                <a:latin typeface="Arial" charset="0"/>
                <a:cs typeface="Arial" charset="0"/>
              </a:rPr>
              <a:t>Ground personnel are over 8 times more likely to be killed</a:t>
            </a:r>
          </a:p>
        </p:txBody>
      </p:sp>
      <p:pic>
        <p:nvPicPr>
          <p:cNvPr id="1024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8180" y="152400"/>
            <a:ext cx="3833446"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C:\Users\Bob\Documents\Safecon pictures\Electrical\Utility &amp; Power Lines\fire2.jpg"/>
          <p:cNvPicPr>
            <a:picLocks noChangeAspect="1" noChangeArrowheads="1"/>
          </p:cNvPicPr>
          <p:nvPr/>
        </p:nvPicPr>
        <p:blipFill rotWithShape="1">
          <a:blip r:embed="rId4">
            <a:extLst>
              <a:ext uri="{28A0092B-C50C-407E-A947-70E740481C1C}">
                <a14:useLocalDpi xmlns:a14="http://schemas.microsoft.com/office/drawing/2010/main" val="0"/>
              </a:ext>
            </a:extLst>
          </a:blip>
          <a:srcRect l="28399" t="25439" r="14693" b="18421"/>
          <a:stretch/>
        </p:blipFill>
        <p:spPr bwMode="auto">
          <a:xfrm>
            <a:off x="5425457" y="3581400"/>
            <a:ext cx="3694730" cy="2733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28600" y="76200"/>
            <a:ext cx="8458200" cy="914400"/>
          </a:xfrm>
        </p:spPr>
        <p:txBody>
          <a:bodyPr/>
          <a:lstStyle/>
          <a:p>
            <a:pPr eaLnBrk="1" hangingPunct="1"/>
            <a:r>
              <a:rPr lang="en-US" altLang="en-US">
                <a:latin typeface="Arial" charset="0"/>
                <a:cs typeface="Arial" charset="0"/>
              </a:rPr>
              <a:t>Electrical Damage to the Body</a:t>
            </a:r>
          </a:p>
        </p:txBody>
      </p:sp>
      <p:sp>
        <p:nvSpPr>
          <p:cNvPr id="23555" name="Rectangle 3"/>
          <p:cNvSpPr>
            <a:spLocks noGrp="1" noChangeArrowheads="1"/>
          </p:cNvSpPr>
          <p:nvPr>
            <p:ph type="body" sz="half" idx="1"/>
          </p:nvPr>
        </p:nvSpPr>
        <p:spPr>
          <a:xfrm>
            <a:off x="304800" y="1066800"/>
            <a:ext cx="4343400" cy="4953000"/>
          </a:xfrm>
        </p:spPr>
        <p:txBody>
          <a:bodyPr/>
          <a:lstStyle/>
          <a:p>
            <a:pPr eaLnBrk="1" hangingPunct="1"/>
            <a:r>
              <a:rPr lang="en-US" altLang="en-US">
                <a:latin typeface="Arial" charset="0"/>
                <a:cs typeface="Arial" charset="0"/>
              </a:rPr>
              <a:t>If you touch a power line, electricity will attempt to travel through your body</a:t>
            </a:r>
          </a:p>
          <a:p>
            <a:pPr eaLnBrk="1" hangingPunct="1"/>
            <a:r>
              <a:rPr lang="en-US" altLang="en-US">
                <a:latin typeface="Arial" charset="0"/>
                <a:cs typeface="Arial" charset="0"/>
              </a:rPr>
              <a:t>When electricity travels through the body, it heats up and burns body tissue internally</a:t>
            </a:r>
          </a:p>
          <a:p>
            <a:pPr eaLnBrk="1" hangingPunct="1"/>
            <a:r>
              <a:rPr lang="en-US" altLang="en-US">
                <a:latin typeface="Arial" charset="0"/>
                <a:cs typeface="Arial" charset="0"/>
              </a:rPr>
              <a:t>Electricity leaves the body violently, causing burns or even blowing an exit hole</a:t>
            </a:r>
          </a:p>
        </p:txBody>
      </p:sp>
      <p:pic>
        <p:nvPicPr>
          <p:cNvPr id="23556" name="Picture 4" descr="should4"/>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4572000" y="3352800"/>
            <a:ext cx="2078038" cy="3292475"/>
          </a:xfrm>
          <a:noFill/>
        </p:spPr>
      </p:pic>
      <p:pic>
        <p:nvPicPr>
          <p:cNvPr id="23557" name="Picture 5" descr="hands"/>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6629400" y="838200"/>
            <a:ext cx="2233613" cy="3657600"/>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194" name="Picture 2" descr="MVC-001S"/>
          <p:cNvPicPr>
            <a:picLocks noChangeArrowheads="1"/>
          </p:cNvPicPr>
          <p:nvPr/>
        </p:nvPicPr>
        <p:blipFill>
          <a:blip r:embed="rId3">
            <a:extLst>
              <a:ext uri="{28A0092B-C50C-407E-A947-70E740481C1C}">
                <a14:useLocalDpi xmlns:a14="http://schemas.microsoft.com/office/drawing/2010/main" val="0"/>
              </a:ext>
            </a:extLst>
          </a:blip>
          <a:srcRect b="14285"/>
          <a:stretch>
            <a:fillRect/>
          </a:stretch>
        </p:blipFill>
        <p:spPr bwMode="auto">
          <a:xfrm>
            <a:off x="228600" y="0"/>
            <a:ext cx="4495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0196" name="Picture 4" descr="MVC-003S"/>
          <p:cNvPicPr>
            <a:picLocks noChangeArrowheads="1"/>
          </p:cNvPicPr>
          <p:nvPr/>
        </p:nvPicPr>
        <p:blipFill>
          <a:blip r:embed="rId4">
            <a:extLst>
              <a:ext uri="{28A0092B-C50C-407E-A947-70E740481C1C}">
                <a14:useLocalDpi xmlns:a14="http://schemas.microsoft.com/office/drawing/2010/main" val="0"/>
              </a:ext>
            </a:extLst>
          </a:blip>
          <a:srcRect l="13846" r="24643"/>
          <a:stretch>
            <a:fillRect/>
          </a:stretch>
        </p:blipFill>
        <p:spPr bwMode="auto">
          <a:xfrm>
            <a:off x="4724400" y="990600"/>
            <a:ext cx="43434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5" descr="100_34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657600"/>
            <a:ext cx="4297363"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520194"/>
                                        </p:tgtEl>
                                        <p:attrNameLst>
                                          <p:attrName>style.visibility</p:attrName>
                                        </p:attrNameLst>
                                      </p:cBhvr>
                                      <p:to>
                                        <p:strVal val="visible"/>
                                      </p:to>
                                    </p:set>
                                  </p:childTnLst>
                                  <p:subTnLst>
                                    <p:set>
                                      <p:cBhvr override="childStyle">
                                        <p:cTn dur="1" fill="hold" display="0" masterRel="nextClick" afterEffect="1"/>
                                        <p:tgtEl>
                                          <p:spTgt spid="520194"/>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201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33400" y="457200"/>
            <a:ext cx="4876800" cy="1295400"/>
          </a:xfrm>
        </p:spPr>
        <p:txBody>
          <a:bodyPr/>
          <a:lstStyle/>
          <a:p>
            <a:pPr eaLnBrk="1" hangingPunct="1"/>
            <a:r>
              <a:rPr lang="en-US" altLang="en-US" b="1"/>
              <a:t>Power Lines</a:t>
            </a:r>
          </a:p>
        </p:txBody>
      </p:sp>
      <p:sp>
        <p:nvSpPr>
          <p:cNvPr id="37891" name="Rectangle 3"/>
          <p:cNvSpPr>
            <a:spLocks noGrp="1" noChangeArrowheads="1"/>
          </p:cNvSpPr>
          <p:nvPr>
            <p:ph type="body" sz="half" idx="1"/>
          </p:nvPr>
        </p:nvSpPr>
        <p:spPr>
          <a:xfrm>
            <a:off x="228600" y="1981200"/>
            <a:ext cx="4724400" cy="4114800"/>
          </a:xfrm>
        </p:spPr>
        <p:txBody>
          <a:bodyPr/>
          <a:lstStyle/>
          <a:p>
            <a:pPr eaLnBrk="1" hangingPunct="1"/>
            <a:r>
              <a:rPr lang="en-US" altLang="en-US" sz="2800"/>
              <a:t>You must assume that all power lines are energized unless the utility company confirms that the power line has been de-energized and visibly grounded at the worksite.</a:t>
            </a:r>
          </a:p>
        </p:txBody>
      </p:sp>
      <p:pic>
        <p:nvPicPr>
          <p:cNvPr id="37892" name="Picture 4" descr="crane near power line"/>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l="13144"/>
          <a:stretch>
            <a:fillRect/>
          </a:stretch>
        </p:blipFill>
        <p:spPr>
          <a:xfrm>
            <a:off x="5689600" y="479425"/>
            <a:ext cx="3021013" cy="2609850"/>
          </a:xfrm>
          <a:noFill/>
        </p:spPr>
      </p:pic>
      <p:pic>
        <p:nvPicPr>
          <p:cNvPr id="37893" name="Picture 6" descr="ground leads crane"/>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l="19711" t="19231"/>
          <a:stretch>
            <a:fillRect/>
          </a:stretch>
        </p:blipFill>
        <p:spPr>
          <a:xfrm>
            <a:off x="5257800" y="3165475"/>
            <a:ext cx="3886200" cy="2930525"/>
          </a:xfrm>
          <a:noFill/>
        </p:spPr>
      </p:pic>
      <p:sp>
        <p:nvSpPr>
          <p:cNvPr id="37895" name="Date Placeholder 7"/>
          <p:cNvSpPr>
            <a:spLocks noGrp="1"/>
          </p:cNvSpPr>
          <p:nvPr>
            <p:ph type="dt" sz="quarter" idx="4294967295"/>
          </p:nvPr>
        </p:nvSpPr>
        <p:spPr>
          <a:xfrm>
            <a:off x="3124200" y="6248400"/>
            <a:ext cx="28956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a:solidFill>
                  <a:schemeClr val="tx2"/>
                </a:solidFill>
                <a:cs typeface="Arial" charset="0"/>
              </a:rPr>
              <a:t>AGC of America</a:t>
            </a:r>
          </a:p>
        </p:txBody>
      </p:sp>
      <p:sp>
        <p:nvSpPr>
          <p:cNvPr id="8" name="AutoShape 7"/>
          <p:cNvSpPr>
            <a:spLocks noChangeArrowheads="1"/>
          </p:cNvSpPr>
          <p:nvPr/>
        </p:nvSpPr>
        <p:spPr bwMode="auto">
          <a:xfrm>
            <a:off x="5874226" y="1839595"/>
            <a:ext cx="2651760" cy="265176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9525" cap="rnd" cmpd="sng">
            <a:solidFill>
              <a:srgbClr val="FF0066"/>
            </a:solidFill>
            <a:miter lim="800000"/>
            <a:headEnd/>
            <a:tailEnd/>
          </a:ln>
        </p:spPr>
        <p:txBody>
          <a:bodyPr wrap="none" anchor="ct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en-US">
              <a:noFill/>
            </a:endParaRPr>
          </a:p>
        </p:txBody>
      </p:sp>
    </p:spTree>
    <p:extLst>
      <p:ext uri="{BB962C8B-B14F-4D97-AF65-F5344CB8AC3E}">
        <p14:creationId xmlns:p14="http://schemas.microsoft.com/office/powerpoint/2010/main" val="33025672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en-US" altLang="en-US">
                <a:latin typeface="Arial" charset="0"/>
                <a:cs typeface="Arial" charset="0"/>
              </a:rPr>
              <a:t>Temporary Wiring and 	Lighting Systems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5"/>
          <p:cNvSpPr>
            <a:spLocks noGrp="1" noChangeArrowheads="1"/>
          </p:cNvSpPr>
          <p:nvPr>
            <p:ph type="title"/>
          </p:nvPr>
        </p:nvSpPr>
        <p:spPr>
          <a:xfrm>
            <a:off x="457200" y="274638"/>
            <a:ext cx="8229600" cy="715962"/>
          </a:xfrm>
        </p:spPr>
        <p:txBody>
          <a:bodyPr/>
          <a:lstStyle/>
          <a:p>
            <a:pPr eaLnBrk="1" hangingPunct="1"/>
            <a:r>
              <a:rPr lang="en-US" altLang="en-US" dirty="0"/>
              <a:t>Crane Clearances</a:t>
            </a:r>
          </a:p>
        </p:txBody>
      </p:sp>
      <p:pic>
        <p:nvPicPr>
          <p:cNvPr id="41987"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t="2502" r="5084" b="2377"/>
          <a:stretch>
            <a:fillRect/>
          </a:stretch>
        </p:blipFill>
        <p:spPr>
          <a:xfrm>
            <a:off x="838200" y="947076"/>
            <a:ext cx="7543800" cy="5389364"/>
          </a:xfrm>
          <a:solidFill>
            <a:schemeClr val="bg1"/>
          </a:solidFill>
        </p:spPr>
      </p:pic>
      <p:sp>
        <p:nvSpPr>
          <p:cNvPr id="41988" name="Date Placeholder 5"/>
          <p:cNvSpPr>
            <a:spLocks noGrp="1"/>
          </p:cNvSpPr>
          <p:nvPr>
            <p:ph type="dt" sz="quarter" idx="4294967295"/>
          </p:nvPr>
        </p:nvSpPr>
        <p:spPr>
          <a:xfrm>
            <a:off x="3124200" y="6248400"/>
            <a:ext cx="28956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a:solidFill>
                  <a:schemeClr val="tx2"/>
                </a:solidFill>
                <a:cs typeface="Arial" charset="0"/>
              </a:rPr>
              <a:t>AGC of America</a:t>
            </a:r>
          </a:p>
        </p:txBody>
      </p:sp>
      <p:cxnSp>
        <p:nvCxnSpPr>
          <p:cNvPr id="4" name="Straight Connector 3"/>
          <p:cNvCxnSpPr/>
          <p:nvPr/>
        </p:nvCxnSpPr>
        <p:spPr>
          <a:xfrm>
            <a:off x="3505200" y="5547360"/>
            <a:ext cx="13716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638800" y="5753100"/>
            <a:ext cx="9906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3429000" y="5943600"/>
            <a:ext cx="45720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33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09600" y="609600"/>
            <a:ext cx="8077200" cy="1295400"/>
          </a:xfrm>
        </p:spPr>
        <p:txBody>
          <a:bodyPr/>
          <a:lstStyle/>
          <a:p>
            <a:pPr eaLnBrk="1" hangingPunct="1"/>
            <a:r>
              <a:rPr lang="en-US" altLang="en-US" sz="3500"/>
              <a:t>Table A </a:t>
            </a:r>
            <a:br>
              <a:rPr lang="en-US" altLang="en-US" sz="3500"/>
            </a:br>
            <a:r>
              <a:rPr lang="en-US" altLang="en-US" sz="3500"/>
              <a:t>Minimum Clearance Distances</a:t>
            </a:r>
            <a:br>
              <a:rPr lang="en-US" altLang="en-US" sz="3500"/>
            </a:br>
            <a:endParaRPr lang="en-US" altLang="en-US" sz="3500"/>
          </a:p>
        </p:txBody>
      </p:sp>
      <p:sp>
        <p:nvSpPr>
          <p:cNvPr id="43011" name="Rectangle 3"/>
          <p:cNvSpPr>
            <a:spLocks noGrp="1" noChangeArrowheads="1"/>
          </p:cNvSpPr>
          <p:nvPr>
            <p:ph idx="1"/>
          </p:nvPr>
        </p:nvSpPr>
        <p:spPr/>
        <p:txBody>
          <a:bodyPr/>
          <a:lstStyle/>
          <a:p>
            <a:pPr eaLnBrk="1" hangingPunct="1"/>
            <a:r>
              <a:rPr lang="en-US" altLang="en-US" sz="2800"/>
              <a:t>up to 50kv			 10 feet</a:t>
            </a:r>
          </a:p>
          <a:p>
            <a:pPr eaLnBrk="1" hangingPunct="1"/>
            <a:r>
              <a:rPr lang="en-US" altLang="en-US" sz="2800"/>
              <a:t>over 50 to 200kv		 15 feet</a:t>
            </a:r>
          </a:p>
          <a:p>
            <a:pPr eaLnBrk="1" hangingPunct="1"/>
            <a:r>
              <a:rPr lang="en-US" altLang="en-US" sz="2800"/>
              <a:t>over 200 to 350kv		 20 feet</a:t>
            </a:r>
          </a:p>
          <a:p>
            <a:pPr eaLnBrk="1" hangingPunct="1"/>
            <a:r>
              <a:rPr lang="en-US" altLang="en-US" sz="2800"/>
              <a:t>over 350 to 500kv		 25 feet</a:t>
            </a:r>
          </a:p>
          <a:p>
            <a:pPr eaLnBrk="1" hangingPunct="1"/>
            <a:r>
              <a:rPr lang="en-US" altLang="en-US" sz="2800"/>
              <a:t>over 500 to 750kv		 35 feet</a:t>
            </a:r>
          </a:p>
          <a:p>
            <a:pPr eaLnBrk="1" hangingPunct="1"/>
            <a:r>
              <a:rPr lang="en-US" altLang="en-US" sz="2800"/>
              <a:t>over 750 to 1,000kv	 	 45 feet</a:t>
            </a:r>
          </a:p>
          <a:p>
            <a:pPr eaLnBrk="1" hangingPunct="1"/>
            <a:endParaRPr lang="en-US" altLang="en-US" sz="2800"/>
          </a:p>
        </p:txBody>
      </p:sp>
      <p:sp>
        <p:nvSpPr>
          <p:cNvPr id="43012" name="Date Placeholder 5"/>
          <p:cNvSpPr>
            <a:spLocks noGrp="1"/>
          </p:cNvSpPr>
          <p:nvPr>
            <p:ph type="dt" sz="quarter" idx="4294967295"/>
          </p:nvPr>
        </p:nvSpPr>
        <p:spPr>
          <a:xfrm>
            <a:off x="3124200" y="6248400"/>
            <a:ext cx="28956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a:solidFill>
                  <a:schemeClr val="tx2"/>
                </a:solidFill>
                <a:cs typeface="Arial" charset="0"/>
              </a:rPr>
              <a:t>AGC of America</a:t>
            </a:r>
          </a:p>
        </p:txBody>
      </p:sp>
    </p:spTree>
    <p:extLst>
      <p:ext uri="{BB962C8B-B14F-4D97-AF65-F5344CB8AC3E}">
        <p14:creationId xmlns:p14="http://schemas.microsoft.com/office/powerpoint/2010/main" val="29086352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8"/>
          <p:cNvSpPr>
            <a:spLocks noGrp="1" noChangeArrowheads="1"/>
          </p:cNvSpPr>
          <p:nvPr>
            <p:ph type="title" sz="quarter"/>
          </p:nvPr>
        </p:nvSpPr>
        <p:spPr>
          <a:xfrm>
            <a:off x="304800" y="457200"/>
            <a:ext cx="9021763" cy="838200"/>
          </a:xfrm>
        </p:spPr>
        <p:txBody>
          <a:bodyPr/>
          <a:lstStyle/>
          <a:p>
            <a:pPr eaLnBrk="1" hangingPunct="1"/>
            <a:r>
              <a:rPr lang="en-US" altLang="en-US"/>
              <a:t>Option 2 &amp; 3 – </a:t>
            </a:r>
            <a:r>
              <a:rPr lang="en-US" altLang="en-US" sz="4000"/>
              <a:t>Signs and/or barriers</a:t>
            </a:r>
          </a:p>
        </p:txBody>
      </p:sp>
      <p:pic>
        <p:nvPicPr>
          <p:cNvPr id="44035" name="Picture 4" descr="100_1936"/>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l="13559" t="13559" r="23729"/>
          <a:stretch>
            <a:fillRect/>
          </a:stretch>
        </p:blipFill>
        <p:spPr>
          <a:xfrm>
            <a:off x="228600" y="4160838"/>
            <a:ext cx="2286000" cy="2155825"/>
          </a:xfrm>
          <a:noFill/>
        </p:spPr>
      </p:pic>
      <p:sp>
        <p:nvSpPr>
          <p:cNvPr id="44036" name="Content Placeholder 3"/>
          <p:cNvSpPr>
            <a:spLocks noGrp="1"/>
          </p:cNvSpPr>
          <p:nvPr>
            <p:ph sz="quarter" idx="2"/>
          </p:nvPr>
        </p:nvSpPr>
        <p:spPr/>
        <p:txBody>
          <a:bodyPr/>
          <a:lstStyle/>
          <a:p>
            <a:pPr eaLnBrk="1" hangingPunct="1"/>
            <a:endParaRPr lang="en-US" altLang="en-US"/>
          </a:p>
        </p:txBody>
      </p:sp>
      <p:sp>
        <p:nvSpPr>
          <p:cNvPr id="44038" name="Date Placeholder 8"/>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a:solidFill>
                  <a:schemeClr val="tx2"/>
                </a:solidFill>
                <a:cs typeface="Arial" charset="0"/>
              </a:rPr>
              <a:t>AGC of America</a:t>
            </a:r>
          </a:p>
        </p:txBody>
      </p:sp>
      <p:pic>
        <p:nvPicPr>
          <p:cNvPr id="44039" name="Picture 22" descr="C:\Users\Bob Emmerich\Documents\Safecon pictures\Cranes\100_3660.JPG"/>
          <p:cNvPicPr>
            <a:picLocks noChangeAspect="1" noChangeArrowheads="1"/>
          </p:cNvPicPr>
          <p:nvPr/>
        </p:nvPicPr>
        <p:blipFill>
          <a:blip r:embed="rId3">
            <a:extLst>
              <a:ext uri="{28A0092B-C50C-407E-A947-70E740481C1C}">
                <a14:useLocalDpi xmlns:a14="http://schemas.microsoft.com/office/drawing/2010/main" val="0"/>
              </a:ext>
            </a:extLst>
          </a:blip>
          <a:srcRect l="3903" r="26614"/>
          <a:stretch>
            <a:fillRect/>
          </a:stretch>
        </p:blipFill>
        <p:spPr bwMode="auto">
          <a:xfrm>
            <a:off x="4343400" y="1295400"/>
            <a:ext cx="4678363" cy="505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13" descr="100_2105"/>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8653" t="11539" r="39423" b="19231"/>
          <a:stretch>
            <a:fillRect/>
          </a:stretch>
        </p:blipFill>
        <p:spPr>
          <a:xfrm>
            <a:off x="228600" y="1311275"/>
            <a:ext cx="3276600" cy="2751138"/>
          </a:xfrm>
          <a:noFill/>
        </p:spPr>
      </p:pic>
    </p:spTree>
    <p:extLst>
      <p:ext uri="{BB962C8B-B14F-4D97-AF65-F5344CB8AC3E}">
        <p14:creationId xmlns:p14="http://schemas.microsoft.com/office/powerpoint/2010/main" val="2137270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28600" y="0"/>
            <a:ext cx="8915400" cy="1143000"/>
          </a:xfrm>
        </p:spPr>
        <p:txBody>
          <a:bodyPr/>
          <a:lstStyle/>
          <a:p>
            <a:pPr eaLnBrk="1" hangingPunct="1"/>
            <a:r>
              <a:rPr lang="en-US" altLang="en-US">
                <a:latin typeface="Arial" charset="0"/>
                <a:cs typeface="Arial" charset="0"/>
              </a:rPr>
              <a:t>Maintain Safe Working Clearance</a:t>
            </a:r>
          </a:p>
        </p:txBody>
      </p:sp>
      <p:sp>
        <p:nvSpPr>
          <p:cNvPr id="24579" name="Rectangle 3"/>
          <p:cNvSpPr>
            <a:spLocks noGrp="1" noChangeArrowheads="1"/>
          </p:cNvSpPr>
          <p:nvPr>
            <p:ph type="body" idx="1"/>
          </p:nvPr>
        </p:nvSpPr>
        <p:spPr>
          <a:xfrm>
            <a:off x="228600" y="1600200"/>
            <a:ext cx="3810000" cy="5105400"/>
          </a:xfrm>
        </p:spPr>
        <p:txBody>
          <a:bodyPr/>
          <a:lstStyle/>
          <a:p>
            <a:pPr eaLnBrk="1" hangingPunct="1"/>
            <a:r>
              <a:rPr lang="en-US" altLang="en-US" dirty="0">
                <a:latin typeface="Arial" charset="0"/>
                <a:cs typeface="Arial" charset="0"/>
              </a:rPr>
              <a:t>All equipment – ladders, scaffolds,  trucks, forklifts, etc. – MUST maintain a minimum 10 foot clearance from 50 kV or less</a:t>
            </a:r>
          </a:p>
          <a:p>
            <a:pPr eaLnBrk="1" hangingPunct="1"/>
            <a:r>
              <a:rPr lang="en-US" altLang="en-US" dirty="0">
                <a:latin typeface="Arial" charset="0"/>
                <a:cs typeface="Arial" charset="0"/>
              </a:rPr>
              <a:t>Add .4 inches for every kV over 50 kV</a:t>
            </a:r>
          </a:p>
        </p:txBody>
      </p:sp>
      <p:pic>
        <p:nvPicPr>
          <p:cNvPr id="24580"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0163" y="2378075"/>
            <a:ext cx="5303837"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descr="dumpbody"/>
          <p:cNvSpPr>
            <a:spLocks noGrp="1" noChangeAspect="1" noChangeArrowheads="1"/>
          </p:cNvSpPr>
          <p:nvPr isPhoto="1"/>
        </p:nvSpPr>
        <p:spPr bwMode="auto">
          <a:xfrm>
            <a:off x="2743200" y="0"/>
            <a:ext cx="6400800" cy="4800600"/>
          </a:xfrm>
          <a:prstGeom prst="rect">
            <a:avLst/>
          </a:prstGeom>
          <a:blipFill dpi="0" rotWithShape="1">
            <a:blip r:embed="rId3"/>
            <a:srcRect/>
            <a:stretch>
              <a:fillRect/>
            </a:stretch>
          </a:blipFill>
          <a:ln w="9525">
            <a:solidFill>
              <a:schemeClr val="tx1"/>
            </a:solid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5603" name="Text Box 3"/>
          <p:cNvSpPr txBox="1">
            <a:spLocks noChangeArrowheads="1"/>
          </p:cNvSpPr>
          <p:nvPr/>
        </p:nvSpPr>
        <p:spPr bwMode="auto">
          <a:xfrm>
            <a:off x="5257800" y="5105400"/>
            <a:ext cx="38862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4000" b="1" i="1"/>
              <a:t>MINIMUM 10</a:t>
            </a:r>
            <a:r>
              <a:rPr lang="en-US" altLang="en-US" sz="4000" b="1" i="1">
                <a:cs typeface="Arial" charset="0"/>
              </a:rPr>
              <a:t>'</a:t>
            </a:r>
            <a:r>
              <a:rPr lang="en-US" altLang="en-US" sz="4000" b="1" i="1"/>
              <a:t> Distance</a:t>
            </a:r>
          </a:p>
        </p:txBody>
      </p:sp>
      <p:sp>
        <p:nvSpPr>
          <p:cNvPr id="25604" name="AutoShape 4"/>
          <p:cNvSpPr>
            <a:spLocks noChangeArrowheads="1"/>
          </p:cNvSpPr>
          <p:nvPr/>
        </p:nvSpPr>
        <p:spPr bwMode="auto">
          <a:xfrm rot="367238">
            <a:off x="5324475" y="1425575"/>
            <a:ext cx="1838325" cy="533400"/>
          </a:xfrm>
          <a:prstGeom prst="leftRightArrow">
            <a:avLst>
              <a:gd name="adj1" fmla="val 32407"/>
              <a:gd name="adj2" fmla="val 65227"/>
            </a:avLst>
          </a:prstGeom>
          <a:solidFill>
            <a:srgbClr val="FF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25605" name="Picture 5" descr="forklift by wires"/>
          <p:cNvPicPr>
            <a:picLocks noChangeAspect="1" noChangeArrowheads="1"/>
          </p:cNvPicPr>
          <p:nvPr/>
        </p:nvPicPr>
        <p:blipFill>
          <a:blip r:embed="rId4">
            <a:extLst>
              <a:ext uri="{28A0092B-C50C-407E-A947-70E740481C1C}">
                <a14:useLocalDpi xmlns:a14="http://schemas.microsoft.com/office/drawing/2010/main" val="0"/>
              </a:ext>
            </a:extLst>
          </a:blip>
          <a:srcRect t="15555" r="21666"/>
          <a:stretch>
            <a:fillRect/>
          </a:stretch>
        </p:blipFill>
        <p:spPr bwMode="auto">
          <a:xfrm>
            <a:off x="228600" y="2895600"/>
            <a:ext cx="4900613" cy="3962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5606" name="AutoShape 6"/>
          <p:cNvSpPr>
            <a:spLocks noChangeArrowheads="1"/>
          </p:cNvSpPr>
          <p:nvPr/>
        </p:nvSpPr>
        <p:spPr bwMode="auto">
          <a:xfrm rot="2038093">
            <a:off x="1219200" y="4114800"/>
            <a:ext cx="990600" cy="304800"/>
          </a:xfrm>
          <a:prstGeom prst="leftRightArrow">
            <a:avLst>
              <a:gd name="adj1" fmla="val 32407"/>
              <a:gd name="adj2" fmla="val 61509"/>
            </a:avLst>
          </a:prstGeom>
          <a:solidFill>
            <a:srgbClr val="FF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28600" y="76200"/>
            <a:ext cx="8458200" cy="1143000"/>
          </a:xfrm>
        </p:spPr>
        <p:txBody>
          <a:bodyPr/>
          <a:lstStyle/>
          <a:p>
            <a:pPr eaLnBrk="1" hangingPunct="1"/>
            <a:r>
              <a:rPr lang="en-US" altLang="en-US">
                <a:latin typeface="Arial" charset="0"/>
                <a:cs typeface="Arial" charset="0"/>
              </a:rPr>
              <a:t>Ensure Adequate Clearance</a:t>
            </a:r>
          </a:p>
        </p:txBody>
      </p:sp>
      <p:sp>
        <p:nvSpPr>
          <p:cNvPr id="26627" name="Rectangle 3"/>
          <p:cNvSpPr>
            <a:spLocks noGrp="1" noChangeArrowheads="1"/>
          </p:cNvSpPr>
          <p:nvPr>
            <p:ph type="body" sz="half" idx="1"/>
          </p:nvPr>
        </p:nvSpPr>
        <p:spPr>
          <a:xfrm>
            <a:off x="228600" y="1447800"/>
            <a:ext cx="4191000" cy="3886200"/>
          </a:xfrm>
        </p:spPr>
        <p:txBody>
          <a:bodyPr/>
          <a:lstStyle/>
          <a:p>
            <a:pPr eaLnBrk="1" hangingPunct="1"/>
            <a:r>
              <a:rPr lang="en-US" altLang="en-US" sz="2400">
                <a:latin typeface="Arial" charset="0"/>
                <a:cs typeface="Arial" charset="0"/>
              </a:rPr>
              <a:t>Install flag warnings at proper distances</a:t>
            </a:r>
          </a:p>
          <a:p>
            <a:pPr eaLnBrk="1" hangingPunct="1"/>
            <a:r>
              <a:rPr lang="en-US" altLang="en-US" sz="2400">
                <a:latin typeface="Arial" charset="0"/>
                <a:cs typeface="Arial" charset="0"/>
              </a:rPr>
              <a:t>If it is difficult for an operator to see the power lines, designate a spotter</a:t>
            </a:r>
          </a:p>
          <a:p>
            <a:pPr eaLnBrk="1" hangingPunct="1"/>
            <a:r>
              <a:rPr lang="en-US" altLang="en-US" sz="2400">
                <a:latin typeface="Arial" charset="0"/>
                <a:cs typeface="Arial" charset="0"/>
              </a:rPr>
              <a:t>If you cannot maintain adequate clearances, you must have the power company insulate, move or de-energize the line</a:t>
            </a:r>
          </a:p>
        </p:txBody>
      </p:sp>
      <p:pic>
        <p:nvPicPr>
          <p:cNvPr id="26628" name="Picture 5" descr="power line look up"/>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b="10400"/>
          <a:stretch>
            <a:fillRect/>
          </a:stretch>
        </p:blipFill>
        <p:spPr>
          <a:xfrm>
            <a:off x="4648200" y="4648200"/>
            <a:ext cx="4267200" cy="1927225"/>
          </a:xfrm>
          <a:noFill/>
        </p:spPr>
      </p:pic>
      <p:pic>
        <p:nvPicPr>
          <p:cNvPr id="26629" name="Picture 12" descr="hoe wires"/>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20561" r="15887" b="2803"/>
          <a:stretch>
            <a:fillRect/>
          </a:stretch>
        </p:blipFill>
        <p:spPr>
          <a:xfrm>
            <a:off x="5029200" y="990600"/>
            <a:ext cx="3055938" cy="3505200"/>
          </a:xfrm>
          <a:noFill/>
        </p:spPr>
      </p:pic>
      <p:sp>
        <p:nvSpPr>
          <p:cNvPr id="6" name="AutoShape 7"/>
          <p:cNvSpPr>
            <a:spLocks noChangeArrowheads="1"/>
          </p:cNvSpPr>
          <p:nvPr/>
        </p:nvSpPr>
        <p:spPr bwMode="auto">
          <a:xfrm>
            <a:off x="5231289" y="1531620"/>
            <a:ext cx="2651760" cy="265176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9525" cap="rnd" cmpd="sng">
            <a:solidFill>
              <a:srgbClr val="FF0066"/>
            </a:solidFill>
            <a:miter lim="800000"/>
            <a:headEnd/>
            <a:tailEnd/>
          </a:ln>
        </p:spPr>
        <p:txBody>
          <a:bodyPr wrap="none" anchor="ct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en-US">
              <a:no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228600" y="1524000"/>
            <a:ext cx="3962400" cy="3962400"/>
          </a:xfrm>
          <a:noFill/>
        </p:spPr>
        <p:txBody>
          <a:bodyPr lIns="90488" tIns="44450" rIns="90488" bIns="44450"/>
          <a:lstStyle/>
          <a:p>
            <a:pPr eaLnBrk="1" hangingPunct="1"/>
            <a:r>
              <a:rPr lang="en-US" altLang="en-US">
                <a:latin typeface="Arial" charset="0"/>
                <a:cs typeface="Arial" charset="0"/>
              </a:rPr>
              <a:t>Insulated Sleeves Must be Installed by the Utility Company</a:t>
            </a:r>
          </a:p>
          <a:p>
            <a:pPr eaLnBrk="1" hangingPunct="1"/>
            <a:r>
              <a:rPr lang="en-US" altLang="en-US">
                <a:latin typeface="Arial" charset="0"/>
                <a:cs typeface="Arial" charset="0"/>
              </a:rPr>
              <a:t>Allow Sufficient Time</a:t>
            </a:r>
          </a:p>
          <a:p>
            <a:pPr eaLnBrk="1" hangingPunct="1"/>
            <a:r>
              <a:rPr lang="en-US" altLang="en-US" b="1" i="1">
                <a:latin typeface="Arial" charset="0"/>
                <a:cs typeface="Arial" charset="0"/>
              </a:rPr>
              <a:t>Must Still Maintain Minimum Line Clearance Distance</a:t>
            </a:r>
          </a:p>
        </p:txBody>
      </p:sp>
      <p:pic>
        <p:nvPicPr>
          <p:cNvPr id="27651" name="Picture 3"/>
          <p:cNvPicPr>
            <a:picLocks noChangeArrowheads="1"/>
          </p:cNvPicPr>
          <p:nvPr/>
        </p:nvPicPr>
        <p:blipFill>
          <a:blip r:embed="rId3" cstate="print">
            <a:extLst>
              <a:ext uri="{28A0092B-C50C-407E-A947-70E740481C1C}">
                <a14:useLocalDpi xmlns:a14="http://schemas.microsoft.com/office/drawing/2010/main" val="0"/>
              </a:ext>
            </a:extLst>
          </a:blip>
          <a:srcRect l="9668"/>
          <a:stretch>
            <a:fillRect/>
          </a:stretch>
        </p:blipFill>
        <p:spPr bwMode="auto">
          <a:xfrm>
            <a:off x="4479925" y="1435100"/>
            <a:ext cx="4664075" cy="429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7652" name="Rectangle 4"/>
          <p:cNvSpPr>
            <a:spLocks noChangeArrowheads="1"/>
          </p:cNvSpPr>
          <p:nvPr/>
        </p:nvSpPr>
        <p:spPr bwMode="auto">
          <a:xfrm>
            <a:off x="4654550" y="3508375"/>
            <a:ext cx="2436813"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2400">
                <a:solidFill>
                  <a:srgbClr val="FAFD00"/>
                </a:solidFill>
              </a:rPr>
              <a:t>Insulated Sleeve</a:t>
            </a:r>
          </a:p>
        </p:txBody>
      </p:sp>
      <p:sp>
        <p:nvSpPr>
          <p:cNvPr id="27653" name="Rectangle 5"/>
          <p:cNvSpPr>
            <a:spLocks noChangeArrowheads="1"/>
          </p:cNvSpPr>
          <p:nvPr/>
        </p:nvSpPr>
        <p:spPr bwMode="auto">
          <a:xfrm>
            <a:off x="6551613" y="1527175"/>
            <a:ext cx="25209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2400">
                <a:solidFill>
                  <a:srgbClr val="FAFD00"/>
                </a:solidFill>
              </a:rPr>
              <a:t>Insulated Blanket</a:t>
            </a:r>
          </a:p>
        </p:txBody>
      </p:sp>
      <p:sp>
        <p:nvSpPr>
          <p:cNvPr id="27654" name="Line 6"/>
          <p:cNvSpPr>
            <a:spLocks noChangeShapeType="1"/>
          </p:cNvSpPr>
          <p:nvPr/>
        </p:nvSpPr>
        <p:spPr bwMode="auto">
          <a:xfrm flipV="1">
            <a:off x="6324600" y="3124200"/>
            <a:ext cx="460375" cy="392113"/>
          </a:xfrm>
          <a:prstGeom prst="line">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7655" name="Line 7"/>
          <p:cNvSpPr>
            <a:spLocks noChangeShapeType="1"/>
          </p:cNvSpPr>
          <p:nvPr/>
        </p:nvSpPr>
        <p:spPr bwMode="auto">
          <a:xfrm flipH="1">
            <a:off x="7581900" y="2071688"/>
            <a:ext cx="550863" cy="519112"/>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7656" name="Rectangle 8"/>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Barrier Protection</a:t>
            </a:r>
          </a:p>
        </p:txBody>
      </p:sp>
      <p:sp>
        <p:nvSpPr>
          <p:cNvPr id="9" name="Rectangle 8"/>
          <p:cNvSpPr/>
          <p:nvPr/>
        </p:nvSpPr>
        <p:spPr>
          <a:xfrm>
            <a:off x="381000" y="6096000"/>
            <a:ext cx="8534400" cy="400050"/>
          </a:xfrm>
          <a:prstGeom prst="rect">
            <a:avLst/>
          </a:prstGeom>
        </p:spPr>
        <p:txBody>
          <a:bodyPr>
            <a:spAutoFit/>
          </a:bodyPr>
          <a:lstStyle/>
          <a:p>
            <a:pPr marL="342900" indent="-342900">
              <a:spcBef>
                <a:spcPct val="20000"/>
              </a:spcBef>
              <a:buClr>
                <a:srgbClr val="BD2427"/>
              </a:buClr>
              <a:defRPr/>
            </a:pPr>
            <a:r>
              <a:rPr lang="en-US" sz="2000" i="1" kern="0" dirty="0">
                <a:solidFill>
                  <a:srgbClr val="000000"/>
                </a:solidFill>
                <a:latin typeface="Arial"/>
              </a:rPr>
              <a:t>Note: insulated sleeves can be damaged by a wire rope used for hoisting</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28600" y="76200"/>
            <a:ext cx="8229600" cy="1143000"/>
          </a:xfrm>
        </p:spPr>
        <p:txBody>
          <a:bodyPr/>
          <a:lstStyle/>
          <a:p>
            <a:pPr eaLnBrk="1" hangingPunct="1"/>
            <a:r>
              <a:rPr lang="en-US" altLang="en-US">
                <a:latin typeface="Arial" charset="0"/>
                <a:cs typeface="Arial" charset="0"/>
              </a:rPr>
              <a:t>If Contact Occurs</a:t>
            </a:r>
          </a:p>
        </p:txBody>
      </p:sp>
      <p:sp>
        <p:nvSpPr>
          <p:cNvPr id="29699" name="Rectangle 3"/>
          <p:cNvSpPr>
            <a:spLocks noGrp="1" noChangeArrowheads="1"/>
          </p:cNvSpPr>
          <p:nvPr>
            <p:ph type="body" idx="1"/>
          </p:nvPr>
        </p:nvSpPr>
        <p:spPr>
          <a:xfrm>
            <a:off x="228600" y="1447800"/>
            <a:ext cx="8915400" cy="5257800"/>
          </a:xfrm>
        </p:spPr>
        <p:txBody>
          <a:bodyPr/>
          <a:lstStyle/>
          <a:p>
            <a:pPr eaLnBrk="1" hangingPunct="1"/>
            <a:r>
              <a:rPr lang="en-US" altLang="en-US">
                <a:latin typeface="Arial" charset="0"/>
                <a:cs typeface="Arial" charset="0"/>
              </a:rPr>
              <a:t>Stay on the machine if possible</a:t>
            </a:r>
          </a:p>
          <a:p>
            <a:pPr eaLnBrk="1" hangingPunct="1"/>
            <a:r>
              <a:rPr lang="en-US" altLang="en-US">
                <a:latin typeface="Arial" charset="0"/>
                <a:cs typeface="Arial" charset="0"/>
              </a:rPr>
              <a:t>Warn all others to stay away</a:t>
            </a:r>
          </a:p>
          <a:p>
            <a:pPr eaLnBrk="1" hangingPunct="1"/>
            <a:r>
              <a:rPr lang="en-US" altLang="en-US">
                <a:latin typeface="Arial" charset="0"/>
                <a:cs typeface="Arial" charset="0"/>
              </a:rPr>
              <a:t>Notify power company immediately</a:t>
            </a:r>
          </a:p>
          <a:p>
            <a:pPr eaLnBrk="1" hangingPunct="1"/>
            <a:r>
              <a:rPr lang="en-US" altLang="en-US">
                <a:latin typeface="Arial" charset="0"/>
                <a:cs typeface="Arial" charset="0"/>
              </a:rPr>
              <a:t>Attempt to move away but assure line is not “connected”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04800" y="457200"/>
            <a:ext cx="8382000" cy="1295400"/>
          </a:xfrm>
        </p:spPr>
        <p:txBody>
          <a:bodyPr/>
          <a:lstStyle/>
          <a:p>
            <a:pPr eaLnBrk="1" hangingPunct="1"/>
            <a:r>
              <a:rPr lang="en-US" altLang="en-US" b="1"/>
              <a:t>The Ground May Be Hot!</a:t>
            </a:r>
          </a:p>
        </p:txBody>
      </p:sp>
      <p:sp>
        <p:nvSpPr>
          <p:cNvPr id="50179" name="Rectangle 3"/>
          <p:cNvSpPr>
            <a:spLocks noGrp="1" noChangeArrowheads="1"/>
          </p:cNvSpPr>
          <p:nvPr>
            <p:ph type="body" sz="half" idx="1"/>
          </p:nvPr>
        </p:nvSpPr>
        <p:spPr>
          <a:xfrm>
            <a:off x="228600" y="2057400"/>
            <a:ext cx="4191000" cy="4114800"/>
          </a:xfrm>
        </p:spPr>
        <p:txBody>
          <a:bodyPr/>
          <a:lstStyle/>
          <a:p>
            <a:pPr eaLnBrk="1" hangingPunct="1">
              <a:lnSpc>
                <a:spcPct val="85000"/>
              </a:lnSpc>
              <a:spcBef>
                <a:spcPct val="55000"/>
              </a:spcBef>
            </a:pPr>
            <a:r>
              <a:rPr lang="en-US" altLang="en-US" sz="2800" dirty="0"/>
              <a:t>Electricity dissipates with the resistance of the ground.</a:t>
            </a:r>
          </a:p>
          <a:p>
            <a:pPr eaLnBrk="1" hangingPunct="1">
              <a:lnSpc>
                <a:spcPct val="85000"/>
              </a:lnSpc>
              <a:spcBef>
                <a:spcPct val="55000"/>
              </a:spcBef>
            </a:pPr>
            <a:r>
              <a:rPr lang="en-US" altLang="en-US" sz="2800" dirty="0"/>
              <a:t>As potential drops, fields develop around the electrified machine.</a:t>
            </a:r>
          </a:p>
        </p:txBody>
      </p:sp>
      <p:sp>
        <p:nvSpPr>
          <p:cNvPr id="50181"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B0A76C7-6EF8-4DB8-97B2-43F42BD2175B}" type="slidenum">
              <a:rPr lang="en-US" altLang="en-US" smtClean="0">
                <a:solidFill>
                  <a:schemeClr val="tx2"/>
                </a:solidFill>
                <a:cs typeface="Arial" charset="0"/>
              </a:rPr>
              <a:pPr/>
              <a:t>38</a:t>
            </a:fld>
            <a:endParaRPr lang="en-US" altLang="en-US">
              <a:solidFill>
                <a:schemeClr val="tx2"/>
              </a:solidFill>
              <a:cs typeface="Arial" charset="0"/>
            </a:endParaRPr>
          </a:p>
        </p:txBody>
      </p:sp>
      <p:sp>
        <p:nvSpPr>
          <p:cNvPr id="50182" name="Date Placeholder 6"/>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a:solidFill>
                  <a:schemeClr val="tx2"/>
                </a:solidFill>
                <a:cs typeface="Arial" charset="0"/>
              </a:rPr>
              <a:t>AGC of America</a:t>
            </a:r>
          </a:p>
        </p:txBody>
      </p:sp>
      <p:pic>
        <p:nvPicPr>
          <p:cNvPr id="103426" name="Picture 2"/>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bwMode="auto">
          <a:xfrm>
            <a:off x="4191000" y="1676400"/>
            <a:ext cx="4822398" cy="2335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68234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228600" y="76200"/>
            <a:ext cx="8458200" cy="1066800"/>
          </a:xfrm>
        </p:spPr>
        <p:txBody>
          <a:bodyPr/>
          <a:lstStyle/>
          <a:p>
            <a:pPr eaLnBrk="1" hangingPunct="1"/>
            <a:r>
              <a:rPr lang="en-US" altLang="en-US">
                <a:latin typeface="Arial" charset="0"/>
                <a:cs typeface="Arial" charset="0"/>
              </a:rPr>
              <a:t>Bail Out Procedures</a:t>
            </a:r>
          </a:p>
        </p:txBody>
      </p:sp>
      <p:sp>
        <p:nvSpPr>
          <p:cNvPr id="30723" name="Rectangle 3"/>
          <p:cNvSpPr>
            <a:spLocks noGrp="1" noChangeArrowheads="1"/>
          </p:cNvSpPr>
          <p:nvPr>
            <p:ph type="body" idx="1"/>
          </p:nvPr>
        </p:nvSpPr>
        <p:spPr>
          <a:xfrm>
            <a:off x="228600" y="1752600"/>
            <a:ext cx="3429000" cy="3352800"/>
          </a:xfrm>
        </p:spPr>
        <p:txBody>
          <a:bodyPr/>
          <a:lstStyle/>
          <a:p>
            <a:pPr eaLnBrk="1" hangingPunct="1"/>
            <a:r>
              <a:rPr lang="en-US" altLang="en-US">
                <a:latin typeface="Arial" charset="0"/>
                <a:cs typeface="Arial" charset="0"/>
              </a:rPr>
              <a:t>If you must get out, jump with your feet together</a:t>
            </a:r>
          </a:p>
          <a:p>
            <a:pPr eaLnBrk="1" hangingPunct="1"/>
            <a:r>
              <a:rPr lang="en-US" altLang="en-US">
                <a:latin typeface="Arial" charset="0"/>
                <a:cs typeface="Arial" charset="0"/>
              </a:rPr>
              <a:t>Do not touch the machine</a:t>
            </a:r>
          </a:p>
          <a:p>
            <a:pPr eaLnBrk="1" hangingPunct="1"/>
            <a:r>
              <a:rPr lang="en-US" altLang="en-US">
                <a:latin typeface="Arial" charset="0"/>
                <a:cs typeface="Arial" charset="0"/>
              </a:rPr>
              <a:t>Hop or shuffle out of the area</a:t>
            </a:r>
          </a:p>
        </p:txBody>
      </p:sp>
      <p:pic>
        <p:nvPicPr>
          <p:cNvPr id="30724" name="Picture 4" descr="ELECJUMP"/>
          <p:cNvPicPr>
            <a:picLocks noGrp="1" noChangeArrowheads="1"/>
          </p:cNvPicPr>
          <p:nvPr>
            <p:ph type="clipArt" sz="half" idx="4294967295"/>
          </p:nvPr>
        </p:nvPicPr>
        <p:blipFill>
          <a:blip r:embed="rId3">
            <a:extLst>
              <a:ext uri="{28A0092B-C50C-407E-A947-70E740481C1C}">
                <a14:useLocalDpi xmlns:a14="http://schemas.microsoft.com/office/drawing/2010/main" val="0"/>
              </a:ext>
            </a:extLst>
          </a:blip>
          <a:srcRect/>
          <a:stretch>
            <a:fillRect/>
          </a:stretch>
        </p:blipFill>
        <p:spPr>
          <a:xfrm>
            <a:off x="3657600" y="1295400"/>
            <a:ext cx="5486400" cy="4648200"/>
          </a:xfr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Electrical Harm</a:t>
            </a:r>
          </a:p>
        </p:txBody>
      </p:sp>
      <p:graphicFrame>
        <p:nvGraphicFramePr>
          <p:cNvPr id="1026" name="Object 3"/>
          <p:cNvGraphicFramePr>
            <a:graphicFrameLocks noChangeAspect="1"/>
          </p:cNvGraphicFramePr>
          <p:nvPr/>
        </p:nvGraphicFramePr>
        <p:xfrm>
          <a:off x="395288" y="1600200"/>
          <a:ext cx="5338762" cy="4164013"/>
        </p:xfrm>
        <a:graphic>
          <a:graphicData uri="http://schemas.openxmlformats.org/presentationml/2006/ole">
            <mc:AlternateContent xmlns:mc="http://schemas.openxmlformats.org/markup-compatibility/2006">
              <mc:Choice xmlns:v="urn:schemas-microsoft-com:vml" Requires="v">
                <p:oleObj spid="_x0000_s1068" name="Document" r:id="rId4" imgW="5368731" imgH="4179260" progId="Word.Document.8">
                  <p:embed/>
                </p:oleObj>
              </mc:Choice>
              <mc:Fallback>
                <p:oleObj name="Document" r:id="rId4" imgW="5368731" imgH="4179260"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1600200"/>
                        <a:ext cx="5338762" cy="416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28" name="Picture 4" descr="ANATOMY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87975" y="1371600"/>
            <a:ext cx="1898650" cy="474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Freeform 5"/>
          <p:cNvSpPr>
            <a:spLocks/>
          </p:cNvSpPr>
          <p:nvPr/>
        </p:nvSpPr>
        <p:spPr bwMode="auto">
          <a:xfrm>
            <a:off x="6624638" y="2209800"/>
            <a:ext cx="782637" cy="4165600"/>
          </a:xfrm>
          <a:custGeom>
            <a:avLst/>
            <a:gdLst>
              <a:gd name="T0" fmla="*/ 2147483647 w 493"/>
              <a:gd name="T1" fmla="*/ 2147483647 h 2624"/>
              <a:gd name="T2" fmla="*/ 2147483647 w 493"/>
              <a:gd name="T3" fmla="*/ 2147483647 h 2624"/>
              <a:gd name="T4" fmla="*/ 2147483647 w 493"/>
              <a:gd name="T5" fmla="*/ 2147483647 h 2624"/>
              <a:gd name="T6" fmla="*/ 2147483647 w 493"/>
              <a:gd name="T7" fmla="*/ 2147483647 h 2624"/>
              <a:gd name="T8" fmla="*/ 2147483647 w 493"/>
              <a:gd name="T9" fmla="*/ 2147483647 h 2624"/>
              <a:gd name="T10" fmla="*/ 2147483647 w 493"/>
              <a:gd name="T11" fmla="*/ 2147483647 h 2624"/>
              <a:gd name="T12" fmla="*/ 2147483647 w 493"/>
              <a:gd name="T13" fmla="*/ 2147483647 h 2624"/>
              <a:gd name="T14" fmla="*/ 2147483647 w 493"/>
              <a:gd name="T15" fmla="*/ 2147483647 h 2624"/>
              <a:gd name="T16" fmla="*/ 0 60000 65536"/>
              <a:gd name="T17" fmla="*/ 0 60000 65536"/>
              <a:gd name="T18" fmla="*/ 0 60000 65536"/>
              <a:gd name="T19" fmla="*/ 0 60000 65536"/>
              <a:gd name="T20" fmla="*/ 0 60000 65536"/>
              <a:gd name="T21" fmla="*/ 0 60000 65536"/>
              <a:gd name="T22" fmla="*/ 0 60000 65536"/>
              <a:gd name="T23" fmla="*/ 0 60000 65536"/>
              <a:gd name="T24" fmla="*/ 0 w 493"/>
              <a:gd name="T25" fmla="*/ 0 h 2624"/>
              <a:gd name="T26" fmla="*/ 493 w 493"/>
              <a:gd name="T27" fmla="*/ 2624 h 26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3" h="2624">
                <a:moveTo>
                  <a:pt x="493" y="1424"/>
                </a:moveTo>
                <a:cubicBezTo>
                  <a:pt x="415" y="1371"/>
                  <a:pt x="338" y="1318"/>
                  <a:pt x="308" y="1246"/>
                </a:cubicBezTo>
                <a:cubicBezTo>
                  <a:pt x="278" y="1174"/>
                  <a:pt x="318" y="1136"/>
                  <a:pt x="315" y="994"/>
                </a:cubicBezTo>
                <a:cubicBezTo>
                  <a:pt x="312" y="852"/>
                  <a:pt x="326" y="540"/>
                  <a:pt x="293" y="394"/>
                </a:cubicBezTo>
                <a:cubicBezTo>
                  <a:pt x="260" y="248"/>
                  <a:pt x="151" y="0"/>
                  <a:pt x="115" y="120"/>
                </a:cubicBezTo>
                <a:cubicBezTo>
                  <a:pt x="79" y="240"/>
                  <a:pt x="90" y="797"/>
                  <a:pt x="78" y="1113"/>
                </a:cubicBezTo>
                <a:cubicBezTo>
                  <a:pt x="66" y="1429"/>
                  <a:pt x="0" y="1764"/>
                  <a:pt x="41" y="2016"/>
                </a:cubicBezTo>
                <a:cubicBezTo>
                  <a:pt x="82" y="2268"/>
                  <a:pt x="276" y="2521"/>
                  <a:pt x="323" y="2624"/>
                </a:cubicBezTo>
              </a:path>
            </a:pathLst>
          </a:custGeom>
          <a:noFill/>
          <a:ln w="57150">
            <a:solidFill>
              <a:srgbClr val="FFFF66"/>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030" name="Freeform 6"/>
          <p:cNvSpPr>
            <a:spLocks/>
          </p:cNvSpPr>
          <p:nvPr/>
        </p:nvSpPr>
        <p:spPr bwMode="auto">
          <a:xfrm>
            <a:off x="5349875" y="1136650"/>
            <a:ext cx="1681163" cy="3435350"/>
          </a:xfrm>
          <a:custGeom>
            <a:avLst/>
            <a:gdLst>
              <a:gd name="T0" fmla="*/ 0 w 1059"/>
              <a:gd name="T1" fmla="*/ 2147483647 h 2164"/>
              <a:gd name="T2" fmla="*/ 2147483647 w 1059"/>
              <a:gd name="T3" fmla="*/ 2147483647 h 2164"/>
              <a:gd name="T4" fmla="*/ 2147483647 w 1059"/>
              <a:gd name="T5" fmla="*/ 2147483647 h 2164"/>
              <a:gd name="T6" fmla="*/ 2147483647 w 1059"/>
              <a:gd name="T7" fmla="*/ 2147483647 h 2164"/>
              <a:gd name="T8" fmla="*/ 2147483647 w 1059"/>
              <a:gd name="T9" fmla="*/ 2147483647 h 2164"/>
              <a:gd name="T10" fmla="*/ 2147483647 w 1059"/>
              <a:gd name="T11" fmla="*/ 2147483647 h 2164"/>
              <a:gd name="T12" fmla="*/ 2147483647 w 1059"/>
              <a:gd name="T13" fmla="*/ 0 h 2164"/>
              <a:gd name="T14" fmla="*/ 0 60000 65536"/>
              <a:gd name="T15" fmla="*/ 0 60000 65536"/>
              <a:gd name="T16" fmla="*/ 0 60000 65536"/>
              <a:gd name="T17" fmla="*/ 0 60000 65536"/>
              <a:gd name="T18" fmla="*/ 0 60000 65536"/>
              <a:gd name="T19" fmla="*/ 0 60000 65536"/>
              <a:gd name="T20" fmla="*/ 0 60000 65536"/>
              <a:gd name="T21" fmla="*/ 0 w 1059"/>
              <a:gd name="T22" fmla="*/ 0 h 2164"/>
              <a:gd name="T23" fmla="*/ 1059 w 1059"/>
              <a:gd name="T24" fmla="*/ 2164 h 21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9" h="2164">
                <a:moveTo>
                  <a:pt x="0" y="2164"/>
                </a:moveTo>
                <a:cubicBezTo>
                  <a:pt x="83" y="2066"/>
                  <a:pt x="167" y="1968"/>
                  <a:pt x="215" y="1845"/>
                </a:cubicBezTo>
                <a:cubicBezTo>
                  <a:pt x="263" y="1722"/>
                  <a:pt x="255" y="1571"/>
                  <a:pt x="289" y="1423"/>
                </a:cubicBezTo>
                <a:cubicBezTo>
                  <a:pt x="323" y="1275"/>
                  <a:pt x="347" y="1097"/>
                  <a:pt x="422" y="956"/>
                </a:cubicBezTo>
                <a:cubicBezTo>
                  <a:pt x="497" y="815"/>
                  <a:pt x="677" y="699"/>
                  <a:pt x="741" y="578"/>
                </a:cubicBezTo>
                <a:cubicBezTo>
                  <a:pt x="805" y="457"/>
                  <a:pt x="754" y="326"/>
                  <a:pt x="807" y="230"/>
                </a:cubicBezTo>
                <a:cubicBezTo>
                  <a:pt x="860" y="134"/>
                  <a:pt x="1016" y="38"/>
                  <a:pt x="1059" y="0"/>
                </a:cubicBezTo>
              </a:path>
            </a:pathLst>
          </a:custGeom>
          <a:noFill/>
          <a:ln w="57150">
            <a:solidFill>
              <a:srgbClr val="00FF00"/>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031" name="Freeform 7"/>
          <p:cNvSpPr>
            <a:spLocks/>
          </p:cNvSpPr>
          <p:nvPr/>
        </p:nvSpPr>
        <p:spPr bwMode="auto">
          <a:xfrm>
            <a:off x="5819775" y="1295400"/>
            <a:ext cx="793750" cy="5021263"/>
          </a:xfrm>
          <a:custGeom>
            <a:avLst/>
            <a:gdLst>
              <a:gd name="T0" fmla="*/ 2147483647 w 500"/>
              <a:gd name="T1" fmla="*/ 0 h 3163"/>
              <a:gd name="T2" fmla="*/ 2147483647 w 500"/>
              <a:gd name="T3" fmla="*/ 2147483647 h 3163"/>
              <a:gd name="T4" fmla="*/ 2147483647 w 500"/>
              <a:gd name="T5" fmla="*/ 2147483647 h 3163"/>
              <a:gd name="T6" fmla="*/ 2147483647 w 500"/>
              <a:gd name="T7" fmla="*/ 2147483647 h 3163"/>
              <a:gd name="T8" fmla="*/ 2147483647 w 500"/>
              <a:gd name="T9" fmla="*/ 2147483647 h 3163"/>
              <a:gd name="T10" fmla="*/ 2147483647 w 500"/>
              <a:gd name="T11" fmla="*/ 2147483647 h 3163"/>
              <a:gd name="T12" fmla="*/ 2147483647 w 500"/>
              <a:gd name="T13" fmla="*/ 2147483647 h 3163"/>
              <a:gd name="T14" fmla="*/ 2147483647 w 500"/>
              <a:gd name="T15" fmla="*/ 2147483647 h 3163"/>
              <a:gd name="T16" fmla="*/ 0 w 500"/>
              <a:gd name="T17" fmla="*/ 2147483647 h 3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0"/>
              <a:gd name="T28" fmla="*/ 0 h 3163"/>
              <a:gd name="T29" fmla="*/ 500 w 500"/>
              <a:gd name="T30" fmla="*/ 3163 h 3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0" h="3163">
                <a:moveTo>
                  <a:pt x="282" y="0"/>
                </a:moveTo>
                <a:cubicBezTo>
                  <a:pt x="358" y="66"/>
                  <a:pt x="434" y="133"/>
                  <a:pt x="467" y="266"/>
                </a:cubicBezTo>
                <a:cubicBezTo>
                  <a:pt x="500" y="399"/>
                  <a:pt x="496" y="609"/>
                  <a:pt x="482" y="800"/>
                </a:cubicBezTo>
                <a:cubicBezTo>
                  <a:pt x="468" y="991"/>
                  <a:pt x="413" y="1250"/>
                  <a:pt x="385" y="1415"/>
                </a:cubicBezTo>
                <a:cubicBezTo>
                  <a:pt x="357" y="1580"/>
                  <a:pt x="324" y="1642"/>
                  <a:pt x="311" y="1792"/>
                </a:cubicBezTo>
                <a:cubicBezTo>
                  <a:pt x="298" y="1942"/>
                  <a:pt x="300" y="2143"/>
                  <a:pt x="304" y="2318"/>
                </a:cubicBezTo>
                <a:cubicBezTo>
                  <a:pt x="308" y="2493"/>
                  <a:pt x="363" y="2719"/>
                  <a:pt x="333" y="2844"/>
                </a:cubicBezTo>
                <a:cubicBezTo>
                  <a:pt x="303" y="2969"/>
                  <a:pt x="181" y="3013"/>
                  <a:pt x="126" y="3066"/>
                </a:cubicBezTo>
                <a:cubicBezTo>
                  <a:pt x="71" y="3119"/>
                  <a:pt x="21" y="3146"/>
                  <a:pt x="0" y="3163"/>
                </a:cubicBezTo>
              </a:path>
            </a:pathLst>
          </a:custGeom>
          <a:noFill/>
          <a:ln w="57150">
            <a:solidFill>
              <a:srgbClr val="00FFFF"/>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032" name="Text Box 8"/>
          <p:cNvSpPr txBox="1">
            <a:spLocks noChangeArrowheads="1"/>
          </p:cNvSpPr>
          <p:nvPr/>
        </p:nvSpPr>
        <p:spPr bwMode="auto">
          <a:xfrm>
            <a:off x="7467600" y="2286000"/>
            <a:ext cx="1539875"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2000" b="1"/>
              <a:t>PATH:  Harm is related to the path by which current passes through the body.</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 y="428"/>
            <a:ext cx="9142858" cy="6857143"/>
          </a:xfrm>
          <a:prstGeom prst="rect">
            <a:avLst/>
          </a:prstGeom>
        </p:spPr>
      </p:pic>
    </p:spTree>
    <p:extLst>
      <p:ext uri="{BB962C8B-B14F-4D97-AF65-F5344CB8AC3E}">
        <p14:creationId xmlns:p14="http://schemas.microsoft.com/office/powerpoint/2010/main" val="11629944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1908" y="34132"/>
            <a:ext cx="8692091" cy="6519068"/>
          </a:xfrm>
        </p:spPr>
      </p:pic>
    </p:spTree>
    <p:extLst>
      <p:ext uri="{BB962C8B-B14F-4D97-AF65-F5344CB8AC3E}">
        <p14:creationId xmlns:p14="http://schemas.microsoft.com/office/powerpoint/2010/main" val="21089397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28600" y="76200"/>
            <a:ext cx="8458200" cy="1066800"/>
          </a:xfrm>
        </p:spPr>
        <p:txBody>
          <a:bodyPr/>
          <a:lstStyle/>
          <a:p>
            <a:pPr eaLnBrk="1" hangingPunct="1"/>
            <a:r>
              <a:rPr lang="en-US" altLang="en-US">
                <a:latin typeface="Arial" charset="0"/>
                <a:cs typeface="Arial" charset="0"/>
              </a:rPr>
              <a:t>Lightning Safety</a:t>
            </a:r>
          </a:p>
        </p:txBody>
      </p:sp>
      <p:sp>
        <p:nvSpPr>
          <p:cNvPr id="32771" name="Rectangle 3"/>
          <p:cNvSpPr>
            <a:spLocks noGrp="1" noChangeArrowheads="1"/>
          </p:cNvSpPr>
          <p:nvPr>
            <p:ph type="body" sz="half" idx="1"/>
          </p:nvPr>
        </p:nvSpPr>
        <p:spPr>
          <a:xfrm>
            <a:off x="228600" y="1219200"/>
            <a:ext cx="4876800" cy="4953000"/>
          </a:xfrm>
        </p:spPr>
        <p:txBody>
          <a:bodyPr/>
          <a:lstStyle/>
          <a:p>
            <a:pPr eaLnBrk="1" hangingPunct="1"/>
            <a:r>
              <a:rPr lang="en-US" altLang="en-US" sz="2600" dirty="0">
                <a:latin typeface="Arial" charset="0"/>
                <a:cs typeface="Arial" charset="0"/>
              </a:rPr>
              <a:t>Have a lightning safe policy!</a:t>
            </a:r>
          </a:p>
          <a:p>
            <a:pPr eaLnBrk="1" hangingPunct="1"/>
            <a:r>
              <a:rPr lang="en-US" altLang="en-US" sz="2600" dirty="0">
                <a:latin typeface="Arial" charset="0"/>
                <a:cs typeface="Arial" charset="0"/>
              </a:rPr>
              <a:t>If you see Lightning, seek  shelter immediately!</a:t>
            </a:r>
          </a:p>
          <a:p>
            <a:pPr eaLnBrk="1" hangingPunct="1"/>
            <a:r>
              <a:rPr lang="en-US" altLang="en-US" sz="2600" dirty="0">
                <a:latin typeface="Arial" charset="0"/>
                <a:cs typeface="Arial" charset="0"/>
              </a:rPr>
              <a:t>Cranes - lower boom and stop operations and move to shelter</a:t>
            </a:r>
          </a:p>
          <a:p>
            <a:pPr eaLnBrk="1" hangingPunct="1"/>
            <a:r>
              <a:rPr lang="en-US" altLang="en-US" sz="2600" dirty="0">
                <a:latin typeface="Arial" charset="0"/>
                <a:cs typeface="Arial" charset="0"/>
              </a:rPr>
              <a:t>Those people who are working at heights - climb down and take shelter in a protected building / safe area</a:t>
            </a:r>
          </a:p>
        </p:txBody>
      </p:sp>
      <p:pic>
        <p:nvPicPr>
          <p:cNvPr id="32772" name="Picture 4" descr="Lightning strike on tower cran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1359" r="22330" b="30173"/>
          <a:stretch>
            <a:fillRect/>
          </a:stretch>
        </p:blipFill>
        <p:spPr>
          <a:xfrm>
            <a:off x="5197475" y="152400"/>
            <a:ext cx="3927475" cy="3657600"/>
          </a:xfrm>
          <a:noFill/>
        </p:spPr>
      </p:pic>
      <p:pic>
        <p:nvPicPr>
          <p:cNvPr id="983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7043" y="4114800"/>
            <a:ext cx="3986957"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p:cNvSpPr>
            <a:spLocks noGrp="1" noChangeArrowheads="1"/>
          </p:cNvSpPr>
          <p:nvPr>
            <p:ph type="title"/>
          </p:nvPr>
        </p:nvSpPr>
        <p:spPr>
          <a:xfrm>
            <a:off x="228600" y="0"/>
            <a:ext cx="8229600" cy="1143000"/>
          </a:xfrm>
        </p:spPr>
        <p:txBody>
          <a:bodyPr/>
          <a:lstStyle/>
          <a:p>
            <a:pPr eaLnBrk="1" hangingPunct="1">
              <a:defRPr/>
            </a:pPr>
            <a:r>
              <a:rPr lang="en-US" dirty="0">
                <a:solidFill>
                  <a:srgbClr val="BD2427"/>
                </a:solidFill>
                <a:effectLst>
                  <a:outerShdw blurRad="38100" dist="38100" dir="2700000" algn="tl">
                    <a:srgbClr val="C0C0C0"/>
                  </a:outerShdw>
                </a:effectLst>
              </a:rPr>
              <a:t>Incident Free</a:t>
            </a:r>
          </a:p>
        </p:txBody>
      </p:sp>
      <p:sp>
        <p:nvSpPr>
          <p:cNvPr id="33795" name="Rectangle 3"/>
          <p:cNvSpPr>
            <a:spLocks noGrp="1" noChangeArrowheads="1"/>
          </p:cNvSpPr>
          <p:nvPr>
            <p:ph type="body" idx="1"/>
          </p:nvPr>
        </p:nvSpPr>
        <p:spPr>
          <a:xfrm>
            <a:off x="533400" y="1143000"/>
            <a:ext cx="8229600" cy="5181600"/>
          </a:xfrm>
        </p:spPr>
        <p:txBody>
          <a:bodyPr/>
          <a:lstStyle/>
          <a:p>
            <a:pPr eaLnBrk="1" hangingPunct="1">
              <a:lnSpc>
                <a:spcPct val="90000"/>
              </a:lnSpc>
            </a:pPr>
            <a:r>
              <a:rPr lang="en-US" altLang="en-US" b="1" dirty="0">
                <a:latin typeface="Arial" charset="0"/>
                <a:cs typeface="Arial" charset="0"/>
              </a:rPr>
              <a:t>Planning </a:t>
            </a:r>
          </a:p>
          <a:p>
            <a:pPr lvl="1" eaLnBrk="1" hangingPunct="1">
              <a:lnSpc>
                <a:spcPct val="90000"/>
              </a:lnSpc>
              <a:buFont typeface="Arial" charset="0"/>
              <a:buChar char="•"/>
            </a:pPr>
            <a:r>
              <a:rPr lang="en-US" altLang="en-US" dirty="0">
                <a:latin typeface="Arial" charset="0"/>
                <a:cs typeface="Arial" charset="0"/>
              </a:rPr>
              <a:t>Installation of temporary power</a:t>
            </a:r>
          </a:p>
          <a:p>
            <a:pPr lvl="1" eaLnBrk="1" hangingPunct="1">
              <a:lnSpc>
                <a:spcPct val="90000"/>
              </a:lnSpc>
              <a:buFont typeface="Arial" charset="0"/>
              <a:buChar char="•"/>
            </a:pPr>
            <a:r>
              <a:rPr lang="en-US" altLang="en-US" dirty="0">
                <a:latin typeface="Arial" charset="0"/>
                <a:cs typeface="Arial" charset="0"/>
              </a:rPr>
              <a:t>For working around electrical panels</a:t>
            </a:r>
          </a:p>
          <a:p>
            <a:pPr lvl="1" eaLnBrk="1" hangingPunct="1">
              <a:lnSpc>
                <a:spcPct val="90000"/>
              </a:lnSpc>
              <a:buFont typeface="Arial" charset="0"/>
              <a:buChar char="•"/>
            </a:pPr>
            <a:r>
              <a:rPr lang="en-US" altLang="en-US" dirty="0">
                <a:latin typeface="Arial" charset="0"/>
                <a:cs typeface="Arial" charset="0"/>
              </a:rPr>
              <a:t>Work around overhead power lines</a:t>
            </a:r>
          </a:p>
          <a:p>
            <a:pPr eaLnBrk="1" hangingPunct="1">
              <a:lnSpc>
                <a:spcPct val="90000"/>
              </a:lnSpc>
            </a:pPr>
            <a:r>
              <a:rPr lang="en-US" altLang="en-US" b="1" dirty="0">
                <a:latin typeface="Arial" charset="0"/>
                <a:cs typeface="Arial" charset="0"/>
              </a:rPr>
              <a:t>Training</a:t>
            </a:r>
          </a:p>
          <a:p>
            <a:pPr lvl="1" eaLnBrk="1" hangingPunct="1">
              <a:lnSpc>
                <a:spcPct val="90000"/>
              </a:lnSpc>
              <a:buFont typeface="Arial" charset="0"/>
              <a:buChar char="•"/>
            </a:pPr>
            <a:r>
              <a:rPr lang="en-US" altLang="en-US" dirty="0">
                <a:latin typeface="Arial" charset="0"/>
                <a:cs typeface="Arial" charset="0"/>
              </a:rPr>
              <a:t>Workers about circuit contact</a:t>
            </a:r>
          </a:p>
          <a:p>
            <a:pPr lvl="1" eaLnBrk="1" hangingPunct="1">
              <a:lnSpc>
                <a:spcPct val="90000"/>
              </a:lnSpc>
              <a:buFont typeface="Arial" charset="0"/>
              <a:buChar char="•"/>
            </a:pPr>
            <a:r>
              <a:rPr lang="en-US" altLang="en-US" dirty="0">
                <a:latin typeface="Arial" charset="0"/>
                <a:cs typeface="Arial" charset="0"/>
              </a:rPr>
              <a:t>For Arc-flash prevention and protection</a:t>
            </a:r>
          </a:p>
          <a:p>
            <a:pPr lvl="1" eaLnBrk="1" hangingPunct="1">
              <a:lnSpc>
                <a:spcPct val="90000"/>
              </a:lnSpc>
              <a:buFont typeface="Arial" charset="0"/>
              <a:buChar char="•"/>
            </a:pPr>
            <a:r>
              <a:rPr lang="en-US" altLang="en-US" dirty="0">
                <a:latin typeface="Arial" charset="0"/>
                <a:cs typeface="Arial" charset="0"/>
              </a:rPr>
              <a:t>For safe work around overhead power lines </a:t>
            </a:r>
          </a:p>
          <a:p>
            <a:pPr eaLnBrk="1" hangingPunct="1">
              <a:lnSpc>
                <a:spcPct val="90000"/>
              </a:lnSpc>
            </a:pPr>
            <a:r>
              <a:rPr lang="en-US" altLang="en-US" b="1" dirty="0">
                <a:latin typeface="Arial" charset="0"/>
                <a:cs typeface="Arial" charset="0"/>
              </a:rPr>
              <a:t>Inspection</a:t>
            </a:r>
          </a:p>
          <a:p>
            <a:pPr lvl="1" eaLnBrk="1" hangingPunct="1">
              <a:lnSpc>
                <a:spcPct val="90000"/>
              </a:lnSpc>
              <a:buFont typeface="Arial" charset="0"/>
              <a:buChar char="•"/>
            </a:pPr>
            <a:r>
              <a:rPr lang="en-US" altLang="en-US" dirty="0">
                <a:latin typeface="Arial" charset="0"/>
                <a:cs typeface="Arial" charset="0"/>
              </a:rPr>
              <a:t>Electrical tools and equipment</a:t>
            </a:r>
          </a:p>
          <a:p>
            <a:pPr lvl="1" eaLnBrk="1" hangingPunct="1">
              <a:lnSpc>
                <a:spcPct val="90000"/>
              </a:lnSpc>
              <a:buFont typeface="Arial" charset="0"/>
              <a:buChar char="•"/>
            </a:pPr>
            <a:r>
              <a:rPr lang="en-US" altLang="en-US" dirty="0">
                <a:latin typeface="Arial" charset="0"/>
                <a:cs typeface="Arial" charset="0"/>
              </a:rPr>
              <a:t>Electrical panels for live circuits</a:t>
            </a:r>
          </a:p>
          <a:p>
            <a:pPr lvl="1" eaLnBrk="1" hangingPunct="1">
              <a:lnSpc>
                <a:spcPct val="90000"/>
              </a:lnSpc>
              <a:buFont typeface="Arial" charset="0"/>
              <a:buChar char="•"/>
            </a:pPr>
            <a:r>
              <a:rPr lang="en-US" altLang="en-US" dirty="0">
                <a:latin typeface="Arial" charset="0"/>
                <a:cs typeface="Arial" charset="0"/>
              </a:rPr>
              <a:t>Temporary wiring &amp; lighting</a:t>
            </a:r>
          </a:p>
          <a:p>
            <a:pPr eaLnBrk="1" hangingPunct="1">
              <a:lnSpc>
                <a:spcPct val="90000"/>
              </a:lnSpc>
            </a:pPr>
            <a:endParaRPr lang="en-US" altLang="en-US" dirty="0">
              <a:latin typeface="Arial" charset="0"/>
              <a:cs typeface="Arial"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Rectangle 2"/>
          <p:cNvSpPr>
            <a:spLocks noGrp="1" noChangeArrowheads="1"/>
          </p:cNvSpPr>
          <p:nvPr>
            <p:ph type="title"/>
          </p:nvPr>
        </p:nvSpPr>
        <p:spPr>
          <a:xfrm>
            <a:off x="228600" y="76200"/>
            <a:ext cx="8229600" cy="1143000"/>
          </a:xfrm>
        </p:spPr>
        <p:txBody>
          <a:bodyPr/>
          <a:lstStyle/>
          <a:p>
            <a:pPr eaLnBrk="1" hangingPunct="1">
              <a:defRPr/>
            </a:pPr>
            <a:r>
              <a:rPr lang="en-US" dirty="0">
                <a:solidFill>
                  <a:srgbClr val="BD2427"/>
                </a:solidFill>
                <a:effectLst>
                  <a:outerShdw blurRad="38100" dist="38100" dir="2700000" algn="tl">
                    <a:srgbClr val="C0C0C0"/>
                  </a:outerShdw>
                </a:effectLst>
              </a:rPr>
              <a:t>Incident Free</a:t>
            </a:r>
          </a:p>
        </p:txBody>
      </p:sp>
      <p:sp>
        <p:nvSpPr>
          <p:cNvPr id="34819" name="Rectangle 3"/>
          <p:cNvSpPr>
            <a:spLocks noGrp="1" noChangeArrowheads="1"/>
          </p:cNvSpPr>
          <p:nvPr>
            <p:ph type="body" idx="1"/>
          </p:nvPr>
        </p:nvSpPr>
        <p:spPr>
          <a:xfrm>
            <a:off x="609600" y="1143000"/>
            <a:ext cx="7391400" cy="4648200"/>
          </a:xfrm>
        </p:spPr>
        <p:txBody>
          <a:bodyPr/>
          <a:lstStyle/>
          <a:p>
            <a:pPr eaLnBrk="1" hangingPunct="1">
              <a:lnSpc>
                <a:spcPct val="90000"/>
              </a:lnSpc>
            </a:pPr>
            <a:r>
              <a:rPr lang="en-US" altLang="en-US" b="1">
                <a:latin typeface="Arial" charset="0"/>
                <a:cs typeface="Arial" charset="0"/>
              </a:rPr>
              <a:t>Oversight</a:t>
            </a:r>
          </a:p>
          <a:p>
            <a:pPr lvl="1" eaLnBrk="1" hangingPunct="1">
              <a:lnSpc>
                <a:spcPct val="90000"/>
              </a:lnSpc>
              <a:buFont typeface="Arial" charset="0"/>
              <a:buChar char="•"/>
            </a:pPr>
            <a:r>
              <a:rPr lang="en-US" altLang="en-US">
                <a:latin typeface="Arial" charset="0"/>
                <a:cs typeface="Arial" charset="0"/>
              </a:rPr>
              <a:t>Electrical installations</a:t>
            </a:r>
          </a:p>
          <a:p>
            <a:pPr lvl="1" eaLnBrk="1" hangingPunct="1">
              <a:lnSpc>
                <a:spcPct val="90000"/>
              </a:lnSpc>
              <a:buFont typeface="Arial" charset="0"/>
              <a:buChar char="•"/>
            </a:pPr>
            <a:r>
              <a:rPr lang="en-US" altLang="en-US">
                <a:latin typeface="Arial" charset="0"/>
                <a:cs typeface="Arial" charset="0"/>
              </a:rPr>
              <a:t>Site issues around power lines</a:t>
            </a:r>
          </a:p>
          <a:p>
            <a:pPr eaLnBrk="1" hangingPunct="1">
              <a:lnSpc>
                <a:spcPct val="90000"/>
              </a:lnSpc>
            </a:pPr>
            <a:r>
              <a:rPr lang="en-US" altLang="en-US" b="1">
                <a:latin typeface="Arial" charset="0"/>
                <a:cs typeface="Arial" charset="0"/>
              </a:rPr>
              <a:t>Lessons learned</a:t>
            </a:r>
          </a:p>
          <a:p>
            <a:pPr lvl="1" eaLnBrk="1" hangingPunct="1">
              <a:lnSpc>
                <a:spcPct val="90000"/>
              </a:lnSpc>
              <a:buFont typeface="Arial" charset="0"/>
              <a:buChar char="•"/>
            </a:pPr>
            <a:r>
              <a:rPr lang="en-US" altLang="en-US">
                <a:latin typeface="Arial" charset="0"/>
                <a:cs typeface="Arial" charset="0"/>
              </a:rPr>
              <a:t>Accidents with circuit contacts</a:t>
            </a:r>
          </a:p>
          <a:p>
            <a:pPr lvl="1" eaLnBrk="1" hangingPunct="1">
              <a:lnSpc>
                <a:spcPct val="90000"/>
              </a:lnSpc>
              <a:buFont typeface="Arial" charset="0"/>
              <a:buChar char="•"/>
            </a:pPr>
            <a:r>
              <a:rPr lang="en-US" altLang="en-US">
                <a:latin typeface="Arial" charset="0"/>
                <a:cs typeface="Arial" charset="0"/>
              </a:rPr>
              <a:t>Arc-flash incidents</a:t>
            </a:r>
          </a:p>
          <a:p>
            <a:pPr lvl="1" eaLnBrk="1" hangingPunct="1">
              <a:lnSpc>
                <a:spcPct val="90000"/>
              </a:lnSpc>
              <a:buFont typeface="Arial" charset="0"/>
              <a:buChar char="•"/>
            </a:pPr>
            <a:r>
              <a:rPr lang="en-US" altLang="en-US">
                <a:latin typeface="Arial" charset="0"/>
                <a:cs typeface="Arial" charset="0"/>
              </a:rPr>
              <a:t>Power line contacts</a:t>
            </a:r>
          </a:p>
          <a:p>
            <a:pPr eaLnBrk="1" hangingPunct="1">
              <a:lnSpc>
                <a:spcPct val="90000"/>
              </a:lnSpc>
            </a:pPr>
            <a:r>
              <a:rPr lang="en-US" altLang="en-US" b="1">
                <a:latin typeface="Arial" charset="0"/>
                <a:cs typeface="Arial" charset="0"/>
              </a:rPr>
              <a:t>Re-evaluate </a:t>
            </a:r>
          </a:p>
          <a:p>
            <a:pPr lvl="1" eaLnBrk="1" hangingPunct="1">
              <a:lnSpc>
                <a:spcPct val="90000"/>
              </a:lnSpc>
              <a:buFont typeface="Arial" charset="0"/>
              <a:buChar char="•"/>
            </a:pPr>
            <a:r>
              <a:rPr lang="en-US" altLang="en-US">
                <a:latin typeface="Arial" charset="0"/>
                <a:cs typeface="Arial" charset="0"/>
              </a:rPr>
              <a:t>Temporary electric specifications</a:t>
            </a:r>
          </a:p>
          <a:p>
            <a:pPr lvl="1" eaLnBrk="1" hangingPunct="1">
              <a:lnSpc>
                <a:spcPct val="90000"/>
              </a:lnSpc>
              <a:buFont typeface="Arial" charset="0"/>
              <a:buChar char="•"/>
            </a:pPr>
            <a:r>
              <a:rPr lang="en-US" altLang="en-US">
                <a:latin typeface="Arial" charset="0"/>
                <a:cs typeface="Arial" charset="0"/>
              </a:rPr>
              <a:t>Electrical work practice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8600" y="228600"/>
            <a:ext cx="8229600" cy="1143000"/>
          </a:xfrm>
        </p:spPr>
        <p:txBody>
          <a:bodyPr/>
          <a:lstStyle/>
          <a:p>
            <a:pPr eaLnBrk="1" hangingPunct="1"/>
            <a:r>
              <a:rPr lang="en-US" altLang="en-US">
                <a:latin typeface="Arial" charset="0"/>
                <a:cs typeface="Arial" charset="0"/>
              </a:rPr>
              <a:t>Ground Fault Circuit Interrupters</a:t>
            </a:r>
            <a:br>
              <a:rPr lang="en-US" altLang="en-US">
                <a:latin typeface="Arial" charset="0"/>
                <a:cs typeface="Arial" charset="0"/>
              </a:rPr>
            </a:br>
            <a:r>
              <a:rPr lang="en-US" altLang="en-US">
                <a:latin typeface="Arial" charset="0"/>
                <a:cs typeface="Arial" charset="0"/>
              </a:rPr>
              <a:t>(GFCI)</a:t>
            </a:r>
          </a:p>
        </p:txBody>
      </p:sp>
      <p:sp>
        <p:nvSpPr>
          <p:cNvPr id="6147" name="Rectangle 3"/>
          <p:cNvSpPr>
            <a:spLocks noGrp="1" noChangeArrowheads="1"/>
          </p:cNvSpPr>
          <p:nvPr>
            <p:ph type="body" idx="1"/>
          </p:nvPr>
        </p:nvSpPr>
        <p:spPr>
          <a:xfrm>
            <a:off x="304800" y="1600200"/>
            <a:ext cx="3352800" cy="4800600"/>
          </a:xfrm>
        </p:spPr>
        <p:txBody>
          <a:bodyPr/>
          <a:lstStyle/>
          <a:p>
            <a:pPr eaLnBrk="1" hangingPunct="1"/>
            <a:r>
              <a:rPr lang="en-US" altLang="en-US" sz="2400" dirty="0">
                <a:latin typeface="Arial" charset="0"/>
                <a:cs typeface="Arial" charset="0"/>
              </a:rPr>
              <a:t>Monitors current flow between the hot and neutral wires</a:t>
            </a:r>
          </a:p>
          <a:p>
            <a:pPr eaLnBrk="1" hangingPunct="1"/>
            <a:r>
              <a:rPr lang="en-US" altLang="en-US" sz="2400" dirty="0">
                <a:latin typeface="Arial" charset="0"/>
                <a:cs typeface="Arial" charset="0"/>
              </a:rPr>
              <a:t>Trip between 4-6 mA in 1/40th of a second</a:t>
            </a:r>
          </a:p>
          <a:p>
            <a:pPr eaLnBrk="1" hangingPunct="1"/>
            <a:r>
              <a:rPr lang="en-US" altLang="en-US" sz="2400" dirty="0">
                <a:latin typeface="Arial" charset="0"/>
                <a:cs typeface="Arial" charset="0"/>
              </a:rPr>
              <a:t>GFCI with open neutral protection must be used on a construction site.</a:t>
            </a:r>
          </a:p>
          <a:p>
            <a:pPr eaLnBrk="1" hangingPunct="1">
              <a:buFontTx/>
              <a:buNone/>
            </a:pPr>
            <a:endParaRPr lang="en-US" altLang="en-US" dirty="0">
              <a:latin typeface="Arial" charset="0"/>
              <a:cs typeface="Arial" charset="0"/>
            </a:endParaRPr>
          </a:p>
        </p:txBody>
      </p:sp>
      <p:pic>
        <p:nvPicPr>
          <p:cNvPr id="6148" name="Picture 4" descr="Dsc00046"/>
          <p:cNvPicPr>
            <a:picLocks noChangeAspect="1" noChangeArrowheads="1"/>
          </p:cNvPicPr>
          <p:nvPr/>
        </p:nvPicPr>
        <p:blipFill>
          <a:blip r:embed="rId3">
            <a:extLst>
              <a:ext uri="{28A0092B-C50C-407E-A947-70E740481C1C}">
                <a14:useLocalDpi xmlns:a14="http://schemas.microsoft.com/office/drawing/2010/main" val="0"/>
              </a:ext>
            </a:extLst>
          </a:blip>
          <a:srcRect t="10477" r="18571" b="11429"/>
          <a:stretch>
            <a:fillRect/>
          </a:stretch>
        </p:blipFill>
        <p:spPr bwMode="auto">
          <a:xfrm rot="5400000">
            <a:off x="5757068" y="3471070"/>
            <a:ext cx="4106861"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3378" y="1371600"/>
            <a:ext cx="2687842" cy="4670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28600" y="274638"/>
            <a:ext cx="8229600" cy="1143000"/>
          </a:xfrm>
        </p:spPr>
        <p:txBody>
          <a:bodyPr/>
          <a:lstStyle/>
          <a:p>
            <a:pPr eaLnBrk="1" hangingPunct="1"/>
            <a:r>
              <a:rPr lang="en-US" altLang="en-US">
                <a:latin typeface="Arial" charset="0"/>
                <a:cs typeface="Arial" charset="0"/>
              </a:rPr>
              <a:t>Assured Equipment Grounding Program</a:t>
            </a:r>
          </a:p>
        </p:txBody>
      </p:sp>
      <p:sp>
        <p:nvSpPr>
          <p:cNvPr id="8195" name="Rectangle 3"/>
          <p:cNvSpPr>
            <a:spLocks noGrp="1" noChangeArrowheads="1"/>
          </p:cNvSpPr>
          <p:nvPr>
            <p:ph type="body" idx="1"/>
          </p:nvPr>
        </p:nvSpPr>
        <p:spPr>
          <a:xfrm>
            <a:off x="228600" y="1752600"/>
            <a:ext cx="6172200" cy="4953000"/>
          </a:xfrm>
        </p:spPr>
        <p:txBody>
          <a:bodyPr/>
          <a:lstStyle/>
          <a:p>
            <a:pPr eaLnBrk="1" hangingPunct="1"/>
            <a:r>
              <a:rPr lang="en-US" altLang="en-US">
                <a:latin typeface="Arial" charset="0"/>
                <a:cs typeface="Arial" charset="0"/>
              </a:rPr>
              <a:t>Inspection is your primary protection</a:t>
            </a:r>
          </a:p>
          <a:p>
            <a:pPr eaLnBrk="1" hangingPunct="1"/>
            <a:r>
              <a:rPr lang="en-US" altLang="en-US">
                <a:latin typeface="Arial" charset="0"/>
                <a:cs typeface="Arial" charset="0"/>
              </a:rPr>
              <a:t>Best practice recommends documented testing every 3 months</a:t>
            </a:r>
          </a:p>
          <a:p>
            <a:pPr eaLnBrk="1" hangingPunct="1"/>
            <a:r>
              <a:rPr lang="en-US" altLang="en-US">
                <a:latin typeface="Arial" charset="0"/>
                <a:cs typeface="Arial" charset="0"/>
              </a:rPr>
              <a:t>Color coding most common:</a:t>
            </a:r>
          </a:p>
        </p:txBody>
      </p:sp>
      <p:sp>
        <p:nvSpPr>
          <p:cNvPr id="8196" name="Rectangle 4"/>
          <p:cNvSpPr>
            <a:spLocks noChangeArrowheads="1"/>
          </p:cNvSpPr>
          <p:nvPr/>
        </p:nvSpPr>
        <p:spPr bwMode="auto">
          <a:xfrm>
            <a:off x="2286000" y="4495800"/>
            <a:ext cx="1295400" cy="1295400"/>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400"/>
              <a:t>Winter</a:t>
            </a:r>
          </a:p>
        </p:txBody>
      </p:sp>
      <p:sp>
        <p:nvSpPr>
          <p:cNvPr id="8197" name="Rectangle 5"/>
          <p:cNvSpPr>
            <a:spLocks noChangeArrowheads="1"/>
          </p:cNvSpPr>
          <p:nvPr/>
        </p:nvSpPr>
        <p:spPr bwMode="auto">
          <a:xfrm>
            <a:off x="4064000" y="4495800"/>
            <a:ext cx="1295400" cy="1295400"/>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400"/>
              <a:t>Spring</a:t>
            </a:r>
          </a:p>
        </p:txBody>
      </p:sp>
      <p:sp>
        <p:nvSpPr>
          <p:cNvPr id="8198" name="Rectangle 6"/>
          <p:cNvSpPr>
            <a:spLocks noChangeArrowheads="1"/>
          </p:cNvSpPr>
          <p:nvPr/>
        </p:nvSpPr>
        <p:spPr bwMode="auto">
          <a:xfrm>
            <a:off x="5842000" y="4495800"/>
            <a:ext cx="1295400" cy="12954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400"/>
              <a:t>Summer</a:t>
            </a:r>
          </a:p>
        </p:txBody>
      </p:sp>
      <p:sp>
        <p:nvSpPr>
          <p:cNvPr id="8199" name="Rectangle 7"/>
          <p:cNvSpPr>
            <a:spLocks noChangeArrowheads="1"/>
          </p:cNvSpPr>
          <p:nvPr/>
        </p:nvSpPr>
        <p:spPr bwMode="auto">
          <a:xfrm>
            <a:off x="7620000" y="4495800"/>
            <a:ext cx="1295400" cy="1295400"/>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400"/>
              <a:t>Fall</a:t>
            </a:r>
          </a:p>
        </p:txBody>
      </p:sp>
      <p:pic>
        <p:nvPicPr>
          <p:cNvPr id="1044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2994" y="914401"/>
            <a:ext cx="2532406"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28600" y="228600"/>
            <a:ext cx="8229600" cy="1143000"/>
          </a:xfrm>
        </p:spPr>
        <p:txBody>
          <a:bodyPr/>
          <a:lstStyle/>
          <a:p>
            <a:pPr eaLnBrk="1" hangingPunct="1"/>
            <a:r>
              <a:rPr lang="en-US" altLang="en-US">
                <a:latin typeface="Arial" charset="0"/>
                <a:cs typeface="Arial" charset="0"/>
              </a:rPr>
              <a:t>Reverse Polarity Diagram</a:t>
            </a:r>
          </a:p>
        </p:txBody>
      </p:sp>
      <p:sp>
        <p:nvSpPr>
          <p:cNvPr id="9219" name="Line 3"/>
          <p:cNvSpPr>
            <a:spLocks noChangeShapeType="1"/>
          </p:cNvSpPr>
          <p:nvPr/>
        </p:nvSpPr>
        <p:spPr bwMode="auto">
          <a:xfrm>
            <a:off x="1219200" y="2590800"/>
            <a:ext cx="2590800" cy="0"/>
          </a:xfrm>
          <a:prstGeom prst="line">
            <a:avLst/>
          </a:prstGeom>
          <a:noFill/>
          <a:ln w="762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9220" name="Line 4"/>
          <p:cNvSpPr>
            <a:spLocks noChangeShapeType="1"/>
          </p:cNvSpPr>
          <p:nvPr/>
        </p:nvSpPr>
        <p:spPr bwMode="auto">
          <a:xfrm>
            <a:off x="4572000" y="3810000"/>
            <a:ext cx="2590800" cy="0"/>
          </a:xfrm>
          <a:prstGeom prst="line">
            <a:avLst/>
          </a:prstGeom>
          <a:noFill/>
          <a:ln w="762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9221" name="Line 5"/>
          <p:cNvSpPr>
            <a:spLocks noChangeShapeType="1"/>
          </p:cNvSpPr>
          <p:nvPr/>
        </p:nvSpPr>
        <p:spPr bwMode="auto">
          <a:xfrm>
            <a:off x="4572000" y="2590800"/>
            <a:ext cx="2590800" cy="0"/>
          </a:xfrm>
          <a:prstGeom prst="line">
            <a:avLst/>
          </a:prstGeom>
          <a:noFill/>
          <a:ln w="762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9222" name="Line 6"/>
          <p:cNvSpPr>
            <a:spLocks noChangeShapeType="1"/>
          </p:cNvSpPr>
          <p:nvPr/>
        </p:nvSpPr>
        <p:spPr bwMode="auto">
          <a:xfrm>
            <a:off x="1219200" y="3810000"/>
            <a:ext cx="2590800" cy="0"/>
          </a:xfrm>
          <a:prstGeom prst="line">
            <a:avLst/>
          </a:prstGeom>
          <a:noFill/>
          <a:ln w="762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9223" name="Line 7"/>
          <p:cNvSpPr>
            <a:spLocks noChangeShapeType="1"/>
          </p:cNvSpPr>
          <p:nvPr/>
        </p:nvSpPr>
        <p:spPr bwMode="auto">
          <a:xfrm>
            <a:off x="3810000" y="2590800"/>
            <a:ext cx="762000" cy="1219200"/>
          </a:xfrm>
          <a:prstGeom prst="line">
            <a:avLst/>
          </a:prstGeom>
          <a:noFill/>
          <a:ln w="762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9224" name="Line 8"/>
          <p:cNvSpPr>
            <a:spLocks noChangeShapeType="1"/>
          </p:cNvSpPr>
          <p:nvPr/>
        </p:nvSpPr>
        <p:spPr bwMode="auto">
          <a:xfrm flipV="1">
            <a:off x="3810000" y="2590800"/>
            <a:ext cx="762000" cy="1219200"/>
          </a:xfrm>
          <a:prstGeom prst="line">
            <a:avLst/>
          </a:prstGeom>
          <a:noFill/>
          <a:ln w="762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9225" name="Text Box 9"/>
          <p:cNvSpPr txBox="1">
            <a:spLocks noChangeArrowheads="1"/>
          </p:cNvSpPr>
          <p:nvPr/>
        </p:nvSpPr>
        <p:spPr bwMode="auto">
          <a:xfrm>
            <a:off x="1066800" y="1919288"/>
            <a:ext cx="1066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2800" b="1"/>
              <a:t>Hot</a:t>
            </a:r>
          </a:p>
        </p:txBody>
      </p:sp>
      <p:sp>
        <p:nvSpPr>
          <p:cNvPr id="9226" name="Text Box 10"/>
          <p:cNvSpPr txBox="1">
            <a:spLocks noChangeArrowheads="1"/>
          </p:cNvSpPr>
          <p:nvPr/>
        </p:nvSpPr>
        <p:spPr bwMode="auto">
          <a:xfrm>
            <a:off x="914400" y="3962400"/>
            <a:ext cx="1600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2800" b="1"/>
              <a:t>Neutral</a:t>
            </a:r>
          </a:p>
        </p:txBody>
      </p:sp>
      <p:sp>
        <p:nvSpPr>
          <p:cNvPr id="9227" name="Rectangle 11"/>
          <p:cNvSpPr>
            <a:spLocks noChangeArrowheads="1"/>
          </p:cNvSpPr>
          <p:nvPr/>
        </p:nvSpPr>
        <p:spPr bwMode="auto">
          <a:xfrm>
            <a:off x="4953000" y="2209800"/>
            <a:ext cx="1219200" cy="685800"/>
          </a:xfrm>
          <a:prstGeom prst="rect">
            <a:avLst/>
          </a:prstGeom>
          <a:solidFill>
            <a:schemeClr val="hlink"/>
          </a:solidFill>
          <a:ln w="12700">
            <a:solidFill>
              <a:schemeClr val="tx1"/>
            </a:solidFill>
            <a:miter lim="800000"/>
            <a:headEnd type="none" w="sm" len="sm"/>
            <a:tailEnd type="none" w="sm" len="sm"/>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228" name="Text Box 12"/>
          <p:cNvSpPr txBox="1">
            <a:spLocks noChangeArrowheads="1"/>
          </p:cNvSpPr>
          <p:nvPr/>
        </p:nvSpPr>
        <p:spPr bwMode="auto">
          <a:xfrm>
            <a:off x="5029200" y="2362200"/>
            <a:ext cx="1143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2000" b="1"/>
              <a:t>Switch</a:t>
            </a:r>
          </a:p>
        </p:txBody>
      </p:sp>
      <p:sp>
        <p:nvSpPr>
          <p:cNvPr id="9229" name="AutoShape 13">
            <a:hlinkClick r:id="" action="ppaction://noaction" highlightClick="1">
              <a:snd r:embed="rId3" name="applause.wav"/>
            </a:hlinkClick>
          </p:cNvPr>
          <p:cNvSpPr>
            <a:spLocks noChangeArrowheads="1"/>
          </p:cNvSpPr>
          <p:nvPr/>
        </p:nvSpPr>
        <p:spPr bwMode="auto">
          <a:xfrm>
            <a:off x="7162800" y="2590800"/>
            <a:ext cx="1600200" cy="1219200"/>
          </a:xfrm>
          <a:prstGeom prst="actionButtonSound">
            <a:avLst/>
          </a:prstGeom>
          <a:solidFill>
            <a:schemeClr val="accent1"/>
          </a:solidFill>
          <a:ln w="12700">
            <a:solidFill>
              <a:schemeClr val="tx1"/>
            </a:solidFill>
            <a:miter lim="800000"/>
            <a:headEnd type="none" w="sm" len="sm"/>
            <a:tailEnd type="none" w="sm" len="sm"/>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230" name="Line 14"/>
          <p:cNvSpPr>
            <a:spLocks noChangeShapeType="1"/>
          </p:cNvSpPr>
          <p:nvPr/>
        </p:nvSpPr>
        <p:spPr bwMode="auto">
          <a:xfrm>
            <a:off x="1828800" y="2895600"/>
            <a:ext cx="990600" cy="0"/>
          </a:xfrm>
          <a:prstGeom prst="line">
            <a:avLst/>
          </a:prstGeom>
          <a:noFill/>
          <a:ln w="762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9231" name="Line 15"/>
          <p:cNvSpPr>
            <a:spLocks noChangeShapeType="1"/>
          </p:cNvSpPr>
          <p:nvPr/>
        </p:nvSpPr>
        <p:spPr bwMode="auto">
          <a:xfrm flipH="1">
            <a:off x="1828800" y="3505200"/>
            <a:ext cx="914400" cy="0"/>
          </a:xfrm>
          <a:prstGeom prst="line">
            <a:avLst/>
          </a:prstGeom>
          <a:noFill/>
          <a:ln w="762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9232" name="Text Box 16"/>
          <p:cNvSpPr txBox="1">
            <a:spLocks noChangeArrowheads="1"/>
          </p:cNvSpPr>
          <p:nvPr/>
        </p:nvSpPr>
        <p:spPr bwMode="auto">
          <a:xfrm>
            <a:off x="609600" y="4787900"/>
            <a:ext cx="8305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2800"/>
              <a:t>Tool could be hot with the switch off</a:t>
            </a:r>
          </a:p>
          <a:p>
            <a:pPr eaLnBrk="1" hangingPunct="1"/>
            <a:r>
              <a:rPr lang="en-US" altLang="en-US" sz="2800"/>
              <a:t>Hot wire and neutral wire are reversed</a:t>
            </a:r>
          </a:p>
          <a:p>
            <a:pPr eaLnBrk="1" hangingPunct="1"/>
            <a:r>
              <a:rPr lang="en-US" altLang="en-US" sz="2800"/>
              <a:t>Even though a switch is off, the circuit could be hot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28600" y="76200"/>
            <a:ext cx="8915400" cy="762000"/>
          </a:xfrm>
        </p:spPr>
        <p:txBody>
          <a:bodyPr/>
          <a:lstStyle/>
          <a:p>
            <a:pPr eaLnBrk="1" hangingPunct="1"/>
            <a:r>
              <a:rPr lang="en-US" altLang="en-US">
                <a:latin typeface="Arial" charset="0"/>
                <a:cs typeface="Arial" charset="0"/>
              </a:rPr>
              <a:t>Electrical Extension Cords</a:t>
            </a:r>
          </a:p>
        </p:txBody>
      </p:sp>
      <p:sp>
        <p:nvSpPr>
          <p:cNvPr id="10243" name="Rectangle 3"/>
          <p:cNvSpPr>
            <a:spLocks noGrp="1" noChangeArrowheads="1"/>
          </p:cNvSpPr>
          <p:nvPr>
            <p:ph type="body" sz="half" idx="1"/>
          </p:nvPr>
        </p:nvSpPr>
        <p:spPr>
          <a:xfrm>
            <a:off x="228600" y="1752600"/>
            <a:ext cx="5181600" cy="3581400"/>
          </a:xfrm>
        </p:spPr>
        <p:txBody>
          <a:bodyPr/>
          <a:lstStyle/>
          <a:p>
            <a:pPr eaLnBrk="1" hangingPunct="1">
              <a:lnSpc>
                <a:spcPct val="90000"/>
              </a:lnSpc>
            </a:pPr>
            <a:r>
              <a:rPr lang="en-US" altLang="en-US">
                <a:latin typeface="Arial" charset="0"/>
                <a:cs typeface="Arial" charset="0"/>
              </a:rPr>
              <a:t>The primary insulation is cut</a:t>
            </a:r>
          </a:p>
          <a:p>
            <a:pPr eaLnBrk="1" hangingPunct="1">
              <a:lnSpc>
                <a:spcPct val="90000"/>
              </a:lnSpc>
            </a:pPr>
            <a:r>
              <a:rPr lang="en-US" altLang="en-US">
                <a:latin typeface="Arial" charset="0"/>
                <a:cs typeface="Arial" charset="0"/>
              </a:rPr>
              <a:t>If the insulation was also cut on the conductors, exposing bare wires, they could come in contact with someone</a:t>
            </a:r>
          </a:p>
          <a:p>
            <a:pPr eaLnBrk="1" hangingPunct="1">
              <a:lnSpc>
                <a:spcPct val="90000"/>
              </a:lnSpc>
            </a:pPr>
            <a:r>
              <a:rPr lang="en-US" altLang="en-US">
                <a:latin typeface="Arial" charset="0"/>
                <a:cs typeface="Arial" charset="0"/>
              </a:rPr>
              <a:t>Damage is often caused by repeated stretching or being run over</a:t>
            </a:r>
          </a:p>
        </p:txBody>
      </p:sp>
      <p:pic>
        <p:nvPicPr>
          <p:cNvPr id="10244" name="Picture 4" descr="elec cord damaged"/>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l="12006" t="20000"/>
          <a:stretch>
            <a:fillRect/>
          </a:stretch>
        </p:blipFill>
        <p:spPr>
          <a:xfrm>
            <a:off x="6019800" y="838200"/>
            <a:ext cx="2663825" cy="2925763"/>
          </a:xfrm>
          <a:noFill/>
        </p:spPr>
      </p:pic>
      <p:pic>
        <p:nvPicPr>
          <p:cNvPr id="1054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3862171"/>
            <a:ext cx="3109912" cy="3014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7"/>
          <p:cNvSpPr>
            <a:spLocks noChangeArrowheads="1"/>
          </p:cNvSpPr>
          <p:nvPr/>
        </p:nvSpPr>
        <p:spPr bwMode="auto">
          <a:xfrm>
            <a:off x="6172200" y="2536291"/>
            <a:ext cx="2651760" cy="265176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9525" cap="rnd" cmpd="sng">
            <a:solidFill>
              <a:srgbClr val="FF0066"/>
            </a:solidFill>
            <a:miter lim="800000"/>
            <a:headEnd/>
            <a:tailEnd/>
          </a:ln>
        </p:spPr>
        <p:txBody>
          <a:bodyPr wrap="none" anchor="ct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en-US">
              <a:no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gn="ctr"/>
            <a:r>
              <a:rPr lang="en-US" altLang="en-US" dirty="0"/>
              <a:t>Extension Cord Plug Strain</a:t>
            </a:r>
          </a:p>
        </p:txBody>
      </p:sp>
      <p:sp>
        <p:nvSpPr>
          <p:cNvPr id="46083" name="Rectangle 3"/>
          <p:cNvSpPr>
            <a:spLocks noGrp="1" noChangeArrowheads="1"/>
          </p:cNvSpPr>
          <p:nvPr>
            <p:ph type="body" sz="half" idx="1"/>
          </p:nvPr>
        </p:nvSpPr>
        <p:spPr>
          <a:xfrm>
            <a:off x="457200" y="1752600"/>
            <a:ext cx="3810000" cy="4114800"/>
          </a:xfrm>
        </p:spPr>
        <p:txBody>
          <a:bodyPr/>
          <a:lstStyle/>
          <a:p>
            <a:pPr>
              <a:buFont typeface="Wingdings" pitchFamily="2" charset="2"/>
              <a:buNone/>
            </a:pPr>
            <a:endParaRPr lang="en-US" altLang="en-US" sz="2800" dirty="0"/>
          </a:p>
          <a:p>
            <a:pPr>
              <a:buFont typeface="Wingdings" pitchFamily="2" charset="2"/>
              <a:buNone/>
            </a:pPr>
            <a:r>
              <a:rPr lang="en-US" altLang="en-US" sz="2800" dirty="0"/>
              <a:t>Strain Relief Needed</a:t>
            </a:r>
          </a:p>
        </p:txBody>
      </p:sp>
      <p:pic>
        <p:nvPicPr>
          <p:cNvPr id="46084" name="Picture 4" descr="STRAINRELIEF"/>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4038600" y="1676400"/>
            <a:ext cx="4876800" cy="3981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5" descr="elec plug pulled out"/>
          <p:cNvPicPr>
            <a:picLocks noChangeAspect="1" noChangeArrowheads="1"/>
          </p:cNvPicPr>
          <p:nvPr/>
        </p:nvPicPr>
        <p:blipFill>
          <a:blip r:embed="rId3">
            <a:extLst>
              <a:ext uri="{28A0092B-C50C-407E-A947-70E740481C1C}">
                <a14:useLocalDpi xmlns:a14="http://schemas.microsoft.com/office/drawing/2010/main" val="0"/>
              </a:ext>
            </a:extLst>
          </a:blip>
          <a:srcRect l="32277" t="32773" r="34601" b="15366"/>
          <a:stretch>
            <a:fillRect/>
          </a:stretch>
        </p:blipFill>
        <p:spPr>
          <a:xfrm>
            <a:off x="685800" y="2971800"/>
            <a:ext cx="2647950" cy="3108325"/>
          </a:xfrm>
          <a:prstGeom prst="rect">
            <a:avLst/>
          </a:prstGeom>
          <a:noFill/>
        </p:spPr>
      </p:pic>
      <p:sp>
        <p:nvSpPr>
          <p:cNvPr id="6" name="AutoShape 7"/>
          <p:cNvSpPr>
            <a:spLocks noChangeArrowheads="1"/>
          </p:cNvSpPr>
          <p:nvPr/>
        </p:nvSpPr>
        <p:spPr bwMode="auto">
          <a:xfrm>
            <a:off x="2613660" y="2971800"/>
            <a:ext cx="2651760" cy="265176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66"/>
          </a:solidFill>
          <a:ln w="9525" cap="rnd" cmpd="sng">
            <a:solidFill>
              <a:srgbClr val="FF0066"/>
            </a:solidFill>
            <a:miter lim="800000"/>
            <a:headEnd/>
            <a:tailEnd/>
          </a:ln>
        </p:spPr>
        <p:txBody>
          <a:bodyPr wrap="none" anchor="ct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en-US">
              <a:noFill/>
            </a:endParaRPr>
          </a:p>
        </p:txBody>
      </p:sp>
    </p:spTree>
    <p:extLst>
      <p:ext uri="{BB962C8B-B14F-4D97-AF65-F5344CB8AC3E}">
        <p14:creationId xmlns:p14="http://schemas.microsoft.com/office/powerpoint/2010/main" val="22859468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367C3C8-60F7-4A66-84BF-38E41901AC2F}"/>
</file>

<file path=customXml/itemProps2.xml><?xml version="1.0" encoding="utf-8"?>
<ds:datastoreItem xmlns:ds="http://schemas.openxmlformats.org/officeDocument/2006/customXml" ds:itemID="{5FC492BD-C161-43A3-B5C5-C43F4643371F}"/>
</file>

<file path=customXml/itemProps3.xml><?xml version="1.0" encoding="utf-8"?>
<ds:datastoreItem xmlns:ds="http://schemas.openxmlformats.org/officeDocument/2006/customXml" ds:itemID="{87A60138-47F0-4D95-84FD-369160589503}"/>
</file>

<file path=docProps/app.xml><?xml version="1.0" encoding="utf-8"?>
<Properties xmlns="http://schemas.openxmlformats.org/officeDocument/2006/extended-properties" xmlns:vt="http://schemas.openxmlformats.org/officeDocument/2006/docPropsVTypes">
  <Template/>
  <TotalTime>403</TotalTime>
  <Words>2760</Words>
  <Application>Microsoft Office PowerPoint</Application>
  <PresentationFormat>On-screen Show (4:3)</PresentationFormat>
  <Paragraphs>308</Paragraphs>
  <Slides>44</Slides>
  <Notes>28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51" baseType="lpstr">
      <vt:lpstr>Arial</vt:lpstr>
      <vt:lpstr>Calibri</vt:lpstr>
      <vt:lpstr>MT Symbol</vt:lpstr>
      <vt:lpstr>Times New Roman</vt:lpstr>
      <vt:lpstr>Wingdings</vt:lpstr>
      <vt:lpstr>Office Theme</vt:lpstr>
      <vt:lpstr>Document</vt:lpstr>
      <vt:lpstr>Electrical Hazards</vt:lpstr>
      <vt:lpstr>Learning Objectives</vt:lpstr>
      <vt:lpstr>Temporary Wiring and  Lighting Systems</vt:lpstr>
      <vt:lpstr>Electrical Harm</vt:lpstr>
      <vt:lpstr>Ground Fault Circuit Interrupters (GFCI)</vt:lpstr>
      <vt:lpstr>Assured Equipment Grounding Program</vt:lpstr>
      <vt:lpstr>Reverse Polarity Diagram</vt:lpstr>
      <vt:lpstr>Electrical Extension Cords</vt:lpstr>
      <vt:lpstr>Extension Cord Plug Strain</vt:lpstr>
      <vt:lpstr>Extension Cords</vt:lpstr>
      <vt:lpstr>Portable Generators</vt:lpstr>
      <vt:lpstr>Electrical</vt:lpstr>
      <vt:lpstr>Temporary Lights</vt:lpstr>
      <vt:lpstr>Temporary Lights</vt:lpstr>
      <vt:lpstr>Suspending Temporary Lights</vt:lpstr>
      <vt:lpstr>Temporary Lights</vt:lpstr>
      <vt:lpstr>Electrical Panel Boxes</vt:lpstr>
      <vt:lpstr>Open Panel Boxes</vt:lpstr>
      <vt:lpstr>Arc Flash Prevention</vt:lpstr>
      <vt:lpstr>An electric arc:</vt:lpstr>
      <vt:lpstr>PowerPoint Presentation</vt:lpstr>
      <vt:lpstr>Electrical Arc</vt:lpstr>
      <vt:lpstr>NFPA 70E Requirements</vt:lpstr>
      <vt:lpstr>DON’T Work with Energized Electrical Equipment</vt:lpstr>
      <vt:lpstr>Overhead Powerlines</vt:lpstr>
      <vt:lpstr>Power Line Facts</vt:lpstr>
      <vt:lpstr>Electrical Damage to the Body</vt:lpstr>
      <vt:lpstr>PowerPoint Presentation</vt:lpstr>
      <vt:lpstr>Power Lines</vt:lpstr>
      <vt:lpstr>Crane Clearances</vt:lpstr>
      <vt:lpstr>Table A  Minimum Clearance Distances </vt:lpstr>
      <vt:lpstr>Option 2 &amp; 3 – Signs and/or barriers</vt:lpstr>
      <vt:lpstr>Maintain Safe Working Clearance</vt:lpstr>
      <vt:lpstr>PowerPoint Presentation</vt:lpstr>
      <vt:lpstr>Ensure Adequate Clearance</vt:lpstr>
      <vt:lpstr>Barrier Protection</vt:lpstr>
      <vt:lpstr>If Contact Occurs</vt:lpstr>
      <vt:lpstr>The Ground May Be Hot!</vt:lpstr>
      <vt:lpstr>Bail Out Procedures</vt:lpstr>
      <vt:lpstr>PowerPoint Presentation</vt:lpstr>
      <vt:lpstr>PowerPoint Presentation</vt:lpstr>
      <vt:lpstr>Lightning Safety</vt:lpstr>
      <vt:lpstr>Incident Free</vt:lpstr>
      <vt:lpstr>Incident Free</vt:lpstr>
    </vt:vector>
  </TitlesOfParts>
  <Company>agc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myersm</dc:creator>
  <cp:lastModifiedBy>Kevin Cannon</cp:lastModifiedBy>
  <cp:revision>42</cp:revision>
  <dcterms:created xsi:type="dcterms:W3CDTF">2008-12-22T20:52:30Z</dcterms:created>
  <dcterms:modified xsi:type="dcterms:W3CDTF">2017-05-17T19:35:18Z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2492000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