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s/slide3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34.xml" ContentType="application/vnd.openxmlformats-officedocument.presentationml.slide+xml"/>
  <Override PartName="/ppt/slides/slide22.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notesSlides/notesSlide18.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84" r:id="rId1"/>
  </p:sldMasterIdLst>
  <p:notesMasterIdLst>
    <p:notesMasterId r:id="rId37"/>
  </p:notesMasterIdLst>
  <p:sldIdLst>
    <p:sldId id="259" r:id="rId2"/>
    <p:sldId id="408" r:id="rId3"/>
    <p:sldId id="294" r:id="rId4"/>
    <p:sldId id="305" r:id="rId5"/>
    <p:sldId id="306" r:id="rId6"/>
    <p:sldId id="308" r:id="rId7"/>
    <p:sldId id="310" r:id="rId8"/>
    <p:sldId id="263" r:id="rId9"/>
    <p:sldId id="264" r:id="rId10"/>
    <p:sldId id="337" r:id="rId11"/>
    <p:sldId id="265" r:id="rId12"/>
    <p:sldId id="266" r:id="rId13"/>
    <p:sldId id="349" r:id="rId14"/>
    <p:sldId id="354" r:id="rId15"/>
    <p:sldId id="357" r:id="rId16"/>
    <p:sldId id="358" r:id="rId17"/>
    <p:sldId id="364" r:id="rId18"/>
    <p:sldId id="365" r:id="rId19"/>
    <p:sldId id="374" r:id="rId20"/>
    <p:sldId id="384" r:id="rId21"/>
    <p:sldId id="272" r:id="rId22"/>
    <p:sldId id="409" r:id="rId23"/>
    <p:sldId id="399" r:id="rId24"/>
    <p:sldId id="400" r:id="rId25"/>
    <p:sldId id="401" r:id="rId26"/>
    <p:sldId id="404" r:id="rId27"/>
    <p:sldId id="276" r:id="rId28"/>
    <p:sldId id="403" r:id="rId29"/>
    <p:sldId id="277" r:id="rId30"/>
    <p:sldId id="278" r:id="rId31"/>
    <p:sldId id="279" r:id="rId32"/>
    <p:sldId id="280" r:id="rId33"/>
    <p:sldId id="281" r:id="rId34"/>
    <p:sldId id="282" r:id="rId35"/>
    <p:sldId id="283" r:id="rId36"/>
  </p:sldIdLst>
  <p:sldSz cx="9144000" cy="6858000" type="screen4x3"/>
  <p:notesSz cx="6858000" cy="9144000"/>
  <p:embeddedFontLst>
    <p:embeddedFont>
      <p:font typeface="Calibri" panose="020F0502020204030204" pitchFamily="34" charset="0"/>
      <p:regular r:id="rId38"/>
      <p:bold r:id="rId39"/>
      <p:italic r:id="rId40"/>
      <p:boldItalic r:id="rId41"/>
    </p:embeddedFont>
    <p:embeddedFont>
      <p:font typeface="Arial Narrow" panose="020B0606020202030204" pitchFamily="34" charset="0"/>
      <p:regular r:id="rId42"/>
      <p:bold r:id="rId43"/>
      <p:italic r:id="rId44"/>
      <p:boldItalic r:id="rId45"/>
    </p:embeddedFont>
  </p:embeddedFont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6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213" autoAdjust="0"/>
  </p:normalViewPr>
  <p:slideViewPr>
    <p:cSldViewPr>
      <p:cViewPr varScale="1">
        <p:scale>
          <a:sx n="77" d="100"/>
          <a:sy n="77" d="100"/>
        </p:scale>
        <p:origin x="2604"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viewProps" Target="viewProps.xml"/><Relationship Id="rId50"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F1FB8156-E0BF-4103-A17A-09E8BA43C452}" type="datetimeFigureOut">
              <a:rPr lang="en-US"/>
              <a:pPr>
                <a:defRPr/>
              </a:pPr>
              <a:t>3/29/2017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10D7AE8F-87C2-4001-919D-1E5673544624}" type="slidenum">
              <a:rPr lang="en-US"/>
              <a:pPr>
                <a:defRPr/>
              </a:pPr>
              <a:t>‹#›</a:t>
            </a:fld>
            <a:endParaRPr lang="en-US"/>
          </a:p>
        </p:txBody>
      </p:sp>
    </p:spTree>
    <p:extLst>
      <p:ext uri="{BB962C8B-B14F-4D97-AF65-F5344CB8AC3E}">
        <p14:creationId xmlns:p14="http://schemas.microsoft.com/office/powerpoint/2010/main" val="14097788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28675" name="Rectangle 5"/>
          <p:cNvSpPr>
            <a:spLocks noGrp="1" noChangeArrowheads="1"/>
          </p:cNvSpPr>
          <p:nvPr>
            <p:ph type="sldNum" sz="quarter" idx="5"/>
          </p:nvPr>
        </p:nvSpPr>
        <p:spPr/>
        <p:txBody>
          <a:bodyPr/>
          <a:lstStyle/>
          <a:p>
            <a:pPr>
              <a:defRPr/>
            </a:pPr>
            <a:fld id="{E35FA37E-1646-4A63-BC1A-777D0032CC29}" type="slidenum">
              <a:rPr lang="en-US" smtClean="0"/>
              <a:pPr>
                <a:defRPr/>
              </a:pPr>
              <a:t>1</a:t>
            </a:fld>
            <a:endParaRPr lang="en-US"/>
          </a:p>
        </p:txBody>
      </p:sp>
      <p:sp>
        <p:nvSpPr>
          <p:cNvPr id="2970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Congested worksites, heavy equipment and multiple trades can contribute to caught in between hazards.</a:t>
            </a:r>
          </a:p>
        </p:txBody>
      </p:sp>
    </p:spTree>
    <p:extLst>
      <p:ext uri="{BB962C8B-B14F-4D97-AF65-F5344CB8AC3E}">
        <p14:creationId xmlns:p14="http://schemas.microsoft.com/office/powerpoint/2010/main" val="2250472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0963" name="Rectangle 5"/>
          <p:cNvSpPr>
            <a:spLocks noGrp="1" noChangeArrowheads="1"/>
          </p:cNvSpPr>
          <p:nvPr>
            <p:ph type="sldNum" sz="quarter" idx="5"/>
          </p:nvPr>
        </p:nvSpPr>
        <p:spPr/>
        <p:txBody>
          <a:bodyPr/>
          <a:lstStyle/>
          <a:p>
            <a:pPr>
              <a:defRPr/>
            </a:pPr>
            <a:fld id="{5C7819B6-81C8-4CC6-A95E-A94CFE9B45E2}" type="slidenum">
              <a:rPr lang="en-US" smtClean="0"/>
              <a:pPr>
                <a:defRPr/>
              </a:pPr>
              <a:t>21</a:t>
            </a:fld>
            <a:endParaRPr lang="en-US"/>
          </a:p>
        </p:txBody>
      </p:sp>
      <p:sp>
        <p:nvSpPr>
          <p:cNvPr id="4198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Crane booms that are not adequately supported when the pins are removed during dismantling can fall on the worker driving out the pins.</a:t>
            </a:r>
          </a:p>
          <a:p>
            <a:pPr eaLnBrk="1" hangingPunct="1"/>
            <a:r>
              <a:rPr lang="en-US" altLang="en-US"/>
              <a:t>Rotating cabs, housings counterweights, buckets, etc. can strike victims or even trap victims against other obstacles. </a:t>
            </a:r>
          </a:p>
        </p:txBody>
      </p:sp>
    </p:spTree>
    <p:extLst>
      <p:ext uri="{BB962C8B-B14F-4D97-AF65-F5344CB8AC3E}">
        <p14:creationId xmlns:p14="http://schemas.microsoft.com/office/powerpoint/2010/main" val="2617303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lvl1pPr defTabSz="914485">
              <a:spcBef>
                <a:spcPct val="30000"/>
              </a:spcBef>
              <a:defRPr sz="1100">
                <a:solidFill>
                  <a:schemeClr val="tx1"/>
                </a:solidFill>
                <a:latin typeface="Times New Roman" pitchFamily="18" charset="0"/>
              </a:defRPr>
            </a:lvl1pPr>
            <a:lvl2pPr marL="702756" indent="-270291" defTabSz="914485">
              <a:spcBef>
                <a:spcPct val="30000"/>
              </a:spcBef>
              <a:defRPr sz="1100">
                <a:solidFill>
                  <a:schemeClr val="tx1"/>
                </a:solidFill>
                <a:latin typeface="Times New Roman" pitchFamily="18" charset="0"/>
              </a:defRPr>
            </a:lvl2pPr>
            <a:lvl3pPr marL="1081164" indent="-216233" defTabSz="914485">
              <a:spcBef>
                <a:spcPct val="30000"/>
              </a:spcBef>
              <a:defRPr sz="1100">
                <a:solidFill>
                  <a:schemeClr val="tx1"/>
                </a:solidFill>
                <a:latin typeface="Times New Roman" pitchFamily="18" charset="0"/>
              </a:defRPr>
            </a:lvl3pPr>
            <a:lvl4pPr marL="1513629" indent="-216233" defTabSz="914485">
              <a:spcBef>
                <a:spcPct val="30000"/>
              </a:spcBef>
              <a:defRPr sz="1100">
                <a:solidFill>
                  <a:schemeClr val="tx1"/>
                </a:solidFill>
                <a:latin typeface="Times New Roman" pitchFamily="18" charset="0"/>
              </a:defRPr>
            </a:lvl4pPr>
            <a:lvl5pPr marL="1946095" indent="-216233" defTabSz="914485">
              <a:spcBef>
                <a:spcPct val="30000"/>
              </a:spcBef>
              <a:defRPr sz="1100">
                <a:solidFill>
                  <a:schemeClr val="tx1"/>
                </a:solidFill>
                <a:latin typeface="Times New Roman" pitchFamily="18" charset="0"/>
              </a:defRPr>
            </a:lvl5pPr>
            <a:lvl6pPr marL="2378560" indent="-216233" defTabSz="914485" eaLnBrk="0" fontAlgn="base" hangingPunct="0">
              <a:spcBef>
                <a:spcPct val="30000"/>
              </a:spcBef>
              <a:spcAft>
                <a:spcPct val="0"/>
              </a:spcAft>
              <a:defRPr sz="1100">
                <a:solidFill>
                  <a:schemeClr val="tx1"/>
                </a:solidFill>
                <a:latin typeface="Times New Roman" pitchFamily="18" charset="0"/>
              </a:defRPr>
            </a:lvl6pPr>
            <a:lvl7pPr marL="2811026" indent="-216233" defTabSz="914485" eaLnBrk="0" fontAlgn="base" hangingPunct="0">
              <a:spcBef>
                <a:spcPct val="30000"/>
              </a:spcBef>
              <a:spcAft>
                <a:spcPct val="0"/>
              </a:spcAft>
              <a:defRPr sz="1100">
                <a:solidFill>
                  <a:schemeClr val="tx1"/>
                </a:solidFill>
                <a:latin typeface="Times New Roman" pitchFamily="18" charset="0"/>
              </a:defRPr>
            </a:lvl7pPr>
            <a:lvl8pPr marL="3243491" indent="-216233" defTabSz="914485" eaLnBrk="0" fontAlgn="base" hangingPunct="0">
              <a:spcBef>
                <a:spcPct val="30000"/>
              </a:spcBef>
              <a:spcAft>
                <a:spcPct val="0"/>
              </a:spcAft>
              <a:defRPr sz="1100">
                <a:solidFill>
                  <a:schemeClr val="tx1"/>
                </a:solidFill>
                <a:latin typeface="Times New Roman" pitchFamily="18" charset="0"/>
              </a:defRPr>
            </a:lvl8pPr>
            <a:lvl9pPr marL="3675957" indent="-216233" defTabSz="914485" eaLnBrk="0" fontAlgn="base" hangingPunct="0">
              <a:spcBef>
                <a:spcPct val="30000"/>
              </a:spcBef>
              <a:spcAft>
                <a:spcPct val="0"/>
              </a:spcAft>
              <a:defRPr sz="1100">
                <a:solidFill>
                  <a:schemeClr val="tx1"/>
                </a:solidFill>
                <a:latin typeface="Times New Roman" pitchFamily="18" charset="0"/>
              </a:defRPr>
            </a:lvl9pPr>
          </a:lstStyle>
          <a:p>
            <a:pPr>
              <a:spcBef>
                <a:spcPct val="0"/>
              </a:spcBef>
            </a:pPr>
            <a:fld id="{2B380741-D04A-4E63-B6BC-B24AA43E26EB}" type="slidenum">
              <a:rPr lang="en-US" altLang="en-US">
                <a:solidFill>
                  <a:prstClr val="black"/>
                </a:solidFill>
                <a:cs typeface="Arial" pitchFamily="34" charset="0"/>
              </a:rPr>
              <a:pPr>
                <a:spcBef>
                  <a:spcPct val="0"/>
                </a:spcBef>
              </a:pPr>
              <a:t>26</a:t>
            </a:fld>
            <a:endParaRPr lang="en-US" altLang="en-US">
              <a:solidFill>
                <a:prstClr val="black"/>
              </a:solidFill>
              <a:cs typeface="Arial" pitchFamily="34" charset="0"/>
            </a:endParaRPr>
          </a:p>
        </p:txBody>
      </p:sp>
      <p:sp>
        <p:nvSpPr>
          <p:cNvPr id="273411" name="Rectangle 2"/>
          <p:cNvSpPr>
            <a:spLocks noGrp="1" noRot="1" noChangeAspect="1" noChangeArrowheads="1" noTextEdit="1"/>
          </p:cNvSpPr>
          <p:nvPr>
            <p:ph type="sldImg"/>
          </p:nvPr>
        </p:nvSpPr>
        <p:spPr>
          <a:xfrm>
            <a:off x="957263" y="290513"/>
            <a:ext cx="5514975" cy="4137025"/>
          </a:xfrm>
          <a:ln/>
        </p:spPr>
      </p:sp>
      <p:sp>
        <p:nvSpPr>
          <p:cNvPr id="273412" name="Rectangle 3"/>
          <p:cNvSpPr>
            <a:spLocks noGrp="1" noChangeArrowheads="1"/>
          </p:cNvSpPr>
          <p:nvPr>
            <p:ph type="body" idx="1"/>
          </p:nvPr>
        </p:nvSpPr>
        <p:spPr>
          <a:xfrm>
            <a:off x="1000125" y="4572000"/>
            <a:ext cx="5429250" cy="3701143"/>
          </a:xfrm>
          <a:noFill/>
        </p:spPr>
        <p:txBody>
          <a:bodyPr/>
          <a:lstStyle/>
          <a:p>
            <a:pPr eaLnBrk="1" hangingPunct="1"/>
            <a:r>
              <a:rPr lang="en-US" altLang="en-US">
                <a:cs typeface="Arial" pitchFamily="34" charset="0"/>
              </a:rPr>
              <a:t>NEVER work under equipment supported only by jacks or their own hydraulics.</a:t>
            </a:r>
          </a:p>
          <a:p>
            <a:pPr eaLnBrk="1" hangingPunct="1"/>
            <a:r>
              <a:rPr lang="en-US" altLang="en-US">
                <a:cs typeface="Arial" pitchFamily="34" charset="0"/>
              </a:rPr>
              <a:t>All equipment must be properly shut down, parking brakes set and be adequately blocked before maintenance workers can work around or under equipment. </a:t>
            </a:r>
          </a:p>
        </p:txBody>
      </p:sp>
    </p:spTree>
    <p:extLst>
      <p:ext uri="{BB962C8B-B14F-4D97-AF65-F5344CB8AC3E}">
        <p14:creationId xmlns:p14="http://schemas.microsoft.com/office/powerpoint/2010/main" val="548093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5059" name="Rectangle 5"/>
          <p:cNvSpPr>
            <a:spLocks noGrp="1" noChangeArrowheads="1"/>
          </p:cNvSpPr>
          <p:nvPr>
            <p:ph type="sldNum" sz="quarter" idx="5"/>
          </p:nvPr>
        </p:nvSpPr>
        <p:spPr/>
        <p:txBody>
          <a:bodyPr/>
          <a:lstStyle/>
          <a:p>
            <a:pPr>
              <a:defRPr/>
            </a:pPr>
            <a:fld id="{D1DC6235-A6FD-4727-8CDC-9A86B7A31DEF}" type="slidenum">
              <a:rPr lang="en-US" smtClean="0"/>
              <a:pPr>
                <a:defRPr/>
              </a:pPr>
              <a:t>27</a:t>
            </a:fld>
            <a:endParaRPr lang="en-US"/>
          </a:p>
        </p:txBody>
      </p:sp>
      <p:sp>
        <p:nvSpPr>
          <p:cNvPr id="4608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2950226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photo in the top right corner</a:t>
            </a:r>
            <a:r>
              <a:rPr lang="en-US" baseline="0" dirty="0"/>
              <a:t> of the slide demonstrates inadequate use of blocking </a:t>
            </a:r>
            <a:r>
              <a:rPr lang="en-US" baseline="0"/>
              <a:t>for protection.</a:t>
            </a:r>
            <a:endParaRPr lang="en-US"/>
          </a:p>
        </p:txBody>
      </p:sp>
      <p:sp>
        <p:nvSpPr>
          <p:cNvPr id="4" name="Slide Number Placeholder 3"/>
          <p:cNvSpPr>
            <a:spLocks noGrp="1"/>
          </p:cNvSpPr>
          <p:nvPr>
            <p:ph type="sldNum" sz="quarter" idx="10"/>
          </p:nvPr>
        </p:nvSpPr>
        <p:spPr/>
        <p:txBody>
          <a:bodyPr/>
          <a:lstStyle/>
          <a:p>
            <a:pPr>
              <a:defRPr/>
            </a:pPr>
            <a:fld id="{10D7AE8F-87C2-4001-919D-1E5673544624}" type="slidenum">
              <a:rPr lang="en-US" smtClean="0"/>
              <a:pPr>
                <a:defRPr/>
              </a:pPr>
              <a:t>28</a:t>
            </a:fld>
            <a:endParaRPr lang="en-US"/>
          </a:p>
        </p:txBody>
      </p:sp>
    </p:spTree>
    <p:extLst>
      <p:ext uri="{BB962C8B-B14F-4D97-AF65-F5344CB8AC3E}">
        <p14:creationId xmlns:p14="http://schemas.microsoft.com/office/powerpoint/2010/main" val="1046060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6083" name="Rectangle 5"/>
          <p:cNvSpPr>
            <a:spLocks noGrp="1" noChangeArrowheads="1"/>
          </p:cNvSpPr>
          <p:nvPr>
            <p:ph type="sldNum" sz="quarter" idx="5"/>
          </p:nvPr>
        </p:nvSpPr>
        <p:spPr/>
        <p:txBody>
          <a:bodyPr/>
          <a:lstStyle/>
          <a:p>
            <a:pPr>
              <a:defRPr/>
            </a:pPr>
            <a:fld id="{9C62CC60-4EAB-442C-BC06-4EF0CBECDFAF}" type="slidenum">
              <a:rPr lang="en-US" smtClean="0"/>
              <a:pPr>
                <a:defRPr/>
              </a:pPr>
              <a:t>29</a:t>
            </a:fld>
            <a:endParaRPr lang="en-US"/>
          </a:p>
        </p:txBody>
      </p:sp>
      <p:sp>
        <p:nvSpPr>
          <p:cNvPr id="4710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This equipment is not properly guarded.</a:t>
            </a:r>
          </a:p>
          <a:p>
            <a:pPr eaLnBrk="1" hangingPunct="1"/>
            <a:r>
              <a:rPr lang="en-US" altLang="en-US"/>
              <a:t>Make sure all moving parts, gears, shafts, belts, etc. are properly guarded.  This includes all wood working equipment such as table saws, miter saws, etc. </a:t>
            </a:r>
          </a:p>
        </p:txBody>
      </p:sp>
    </p:spTree>
    <p:extLst>
      <p:ext uri="{BB962C8B-B14F-4D97-AF65-F5344CB8AC3E}">
        <p14:creationId xmlns:p14="http://schemas.microsoft.com/office/powerpoint/2010/main" val="9833287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7107" name="Rectangle 5"/>
          <p:cNvSpPr>
            <a:spLocks noGrp="1" noChangeArrowheads="1"/>
          </p:cNvSpPr>
          <p:nvPr>
            <p:ph type="sldNum" sz="quarter" idx="5"/>
          </p:nvPr>
        </p:nvSpPr>
        <p:spPr/>
        <p:txBody>
          <a:bodyPr/>
          <a:lstStyle/>
          <a:p>
            <a:pPr>
              <a:defRPr/>
            </a:pPr>
            <a:fld id="{7F880893-8C19-466F-85BA-A406F5C9BC86}" type="slidenum">
              <a:rPr lang="en-US" smtClean="0"/>
              <a:pPr>
                <a:defRPr/>
              </a:pPr>
              <a:t>31</a:t>
            </a:fld>
            <a:endParaRPr lang="en-US"/>
          </a:p>
        </p:txBody>
      </p:sp>
      <p:sp>
        <p:nvSpPr>
          <p:cNvPr id="4813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399069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8131" name="Rectangle 5"/>
          <p:cNvSpPr>
            <a:spLocks noGrp="1" noChangeArrowheads="1"/>
          </p:cNvSpPr>
          <p:nvPr>
            <p:ph type="sldNum" sz="quarter" idx="5"/>
          </p:nvPr>
        </p:nvSpPr>
        <p:spPr/>
        <p:txBody>
          <a:bodyPr/>
          <a:lstStyle/>
          <a:p>
            <a:pPr>
              <a:defRPr/>
            </a:pPr>
            <a:fld id="{4A70B314-3016-46AE-B26F-21ADA5B49BFD}" type="slidenum">
              <a:rPr lang="en-US" smtClean="0"/>
              <a:pPr>
                <a:defRPr/>
              </a:pPr>
              <a:t>32</a:t>
            </a:fld>
            <a:endParaRPr lang="en-US"/>
          </a:p>
        </p:txBody>
      </p:sp>
      <p:sp>
        <p:nvSpPr>
          <p:cNvPr id="4915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These are also struck by’s</a:t>
            </a:r>
          </a:p>
          <a:p>
            <a:pPr eaLnBrk="1" hangingPunct="1"/>
            <a:endParaRPr lang="en-US" altLang="en-US"/>
          </a:p>
        </p:txBody>
      </p:sp>
    </p:spTree>
    <p:extLst>
      <p:ext uri="{BB962C8B-B14F-4D97-AF65-F5344CB8AC3E}">
        <p14:creationId xmlns:p14="http://schemas.microsoft.com/office/powerpoint/2010/main" val="30502248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49155" name="Rectangle 5"/>
          <p:cNvSpPr>
            <a:spLocks noGrp="1" noChangeArrowheads="1"/>
          </p:cNvSpPr>
          <p:nvPr>
            <p:ph type="sldNum" sz="quarter" idx="5"/>
          </p:nvPr>
        </p:nvSpPr>
        <p:spPr/>
        <p:txBody>
          <a:bodyPr/>
          <a:lstStyle/>
          <a:p>
            <a:pPr>
              <a:defRPr/>
            </a:pPr>
            <a:fld id="{AF87B967-70A7-4433-9C31-9D423B913C2D}" type="slidenum">
              <a:rPr lang="en-US" smtClean="0"/>
              <a:pPr>
                <a:defRPr/>
              </a:pPr>
              <a:t>33</a:t>
            </a:fld>
            <a:endParaRPr lang="en-US"/>
          </a:p>
        </p:txBody>
      </p:sp>
      <p:sp>
        <p:nvSpPr>
          <p:cNvPr id="5018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Also good protection from silica (*note respirators need to be worn and maintained properly). </a:t>
            </a:r>
          </a:p>
        </p:txBody>
      </p:sp>
    </p:spTree>
    <p:extLst>
      <p:ext uri="{BB962C8B-B14F-4D97-AF65-F5344CB8AC3E}">
        <p14:creationId xmlns:p14="http://schemas.microsoft.com/office/powerpoint/2010/main" val="771822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50179" name="Rectangle 5"/>
          <p:cNvSpPr>
            <a:spLocks noGrp="1" noChangeArrowheads="1"/>
          </p:cNvSpPr>
          <p:nvPr>
            <p:ph type="sldNum" sz="quarter" idx="5"/>
          </p:nvPr>
        </p:nvSpPr>
        <p:spPr/>
        <p:txBody>
          <a:bodyPr/>
          <a:lstStyle/>
          <a:p>
            <a:pPr>
              <a:defRPr/>
            </a:pPr>
            <a:fld id="{22D7B9AC-1225-471A-97ED-0FD8B35376CF}" type="slidenum">
              <a:rPr lang="en-US" smtClean="0"/>
              <a:pPr>
                <a:defRPr/>
              </a:pPr>
              <a:t>34</a:t>
            </a:fld>
            <a:endParaRPr lang="en-US"/>
          </a:p>
        </p:txBody>
      </p:sp>
      <p:sp>
        <p:nvSpPr>
          <p:cNvPr id="5120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1710682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i="0" kern="1200" dirty="0">
                <a:solidFill>
                  <a:schemeClr val="tx1"/>
                </a:solidFill>
                <a:effectLst/>
                <a:latin typeface="+mn-lt"/>
                <a:ea typeface="+mn-ea"/>
                <a:cs typeface="+mn-cs"/>
              </a:rPr>
              <a:t>Unit Weight of Soils</a:t>
            </a:r>
            <a:r>
              <a:rPr lang="en-US" sz="1200" b="0" i="0" kern="1200" dirty="0">
                <a:solidFill>
                  <a:schemeClr val="tx1"/>
                </a:solidFill>
                <a:effectLst/>
                <a:latin typeface="+mn-lt"/>
                <a:ea typeface="+mn-ea"/>
                <a:cs typeface="+mn-cs"/>
              </a:rPr>
              <a:t> refers to the weight of one unit of a particular soil. The weight of soil varies with type and moisture content. One cubic foot of soil can weigh from 110 pounds to 140 pounds or more, and one cubic meter (35.3 cubic feet) of soil can weigh more than 3,000 pounds.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10D7AE8F-87C2-4001-919D-1E5673544624}" type="slidenum">
              <a:rPr lang="en-US" smtClean="0"/>
              <a:pPr>
                <a:defRPr/>
              </a:pPr>
              <a:t>3</a:t>
            </a:fld>
            <a:endParaRPr lang="en-US"/>
          </a:p>
        </p:txBody>
      </p:sp>
    </p:spTree>
    <p:extLst>
      <p:ext uri="{BB962C8B-B14F-4D97-AF65-F5344CB8AC3E}">
        <p14:creationId xmlns:p14="http://schemas.microsoft.com/office/powerpoint/2010/main" val="1237218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Appendix B to Subpart P - Sloping and Benching. Under section (c)(3)(ii) of this Appendix, whenever surcharge loads from stored material or equipment, operating equipment, or traffic are to be present, the competent person's determination of the degree to which the actual slope must be reduced below the maximum allowable slope shall have been based on the requirements set forth in (c) (3) (ii). </a:t>
            </a:r>
            <a:r>
              <a:rPr lang="en-US"/>
              <a:t>The requirement to slope back in accordance with (c) (3) (ii) shall be triggered in situations where the surcharge loads cause signs of distress. </a:t>
            </a:r>
          </a:p>
          <a:p>
            <a:endParaRPr lang="en-US"/>
          </a:p>
        </p:txBody>
      </p:sp>
      <p:sp>
        <p:nvSpPr>
          <p:cNvPr id="4" name="Slide Number Placeholder 3"/>
          <p:cNvSpPr>
            <a:spLocks noGrp="1"/>
          </p:cNvSpPr>
          <p:nvPr>
            <p:ph type="sldNum" sz="quarter" idx="10"/>
          </p:nvPr>
        </p:nvSpPr>
        <p:spPr/>
        <p:txBody>
          <a:bodyPr/>
          <a:lstStyle/>
          <a:p>
            <a:pPr>
              <a:defRPr/>
            </a:pPr>
            <a:fld id="{10D7AE8F-87C2-4001-919D-1E5673544624}" type="slidenum">
              <a:rPr lang="en-US" smtClean="0"/>
              <a:pPr>
                <a:defRPr/>
              </a:pPr>
              <a:t>6</a:t>
            </a:fld>
            <a:endParaRPr lang="en-US"/>
          </a:p>
        </p:txBody>
      </p:sp>
    </p:spTree>
    <p:extLst>
      <p:ext uri="{BB962C8B-B14F-4D97-AF65-F5344CB8AC3E}">
        <p14:creationId xmlns:p14="http://schemas.microsoft.com/office/powerpoint/2010/main" val="629747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Soil A is not very common. </a:t>
            </a:r>
          </a:p>
        </p:txBody>
      </p:sp>
      <p:sp>
        <p:nvSpPr>
          <p:cNvPr id="32772" name="Footer Placeholder 3"/>
          <p:cNvSpPr>
            <a:spLocks noGrp="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32773" name="Slide Number Placeholder 4"/>
          <p:cNvSpPr>
            <a:spLocks noGrp="1"/>
          </p:cNvSpPr>
          <p:nvPr>
            <p:ph type="sldNum" sz="quarter" idx="5"/>
          </p:nvPr>
        </p:nvSpPr>
        <p:spPr/>
        <p:txBody>
          <a:bodyPr/>
          <a:lstStyle/>
          <a:p>
            <a:pPr>
              <a:defRPr/>
            </a:pPr>
            <a:fld id="{1F8FCC1F-684C-4B5C-A9DB-2CA9DDAA7363}" type="slidenum">
              <a:rPr lang="en-US" smtClean="0"/>
              <a:pPr>
                <a:defRPr/>
              </a:pPr>
              <a:t>8</a:t>
            </a:fld>
            <a:endParaRPr lang="en-US"/>
          </a:p>
        </p:txBody>
      </p:sp>
    </p:spTree>
    <p:extLst>
      <p:ext uri="{BB962C8B-B14F-4D97-AF65-F5344CB8AC3E}">
        <p14:creationId xmlns:p14="http://schemas.microsoft.com/office/powerpoint/2010/main" val="2152762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33795" name="Rectangle 5"/>
          <p:cNvSpPr>
            <a:spLocks noGrp="1" noChangeArrowheads="1"/>
          </p:cNvSpPr>
          <p:nvPr>
            <p:ph type="sldNum" sz="quarter" idx="5"/>
          </p:nvPr>
        </p:nvSpPr>
        <p:spPr/>
        <p:txBody>
          <a:bodyPr/>
          <a:lstStyle/>
          <a:p>
            <a:pPr>
              <a:defRPr/>
            </a:pPr>
            <a:fld id="{DEBB0140-A9A8-4BE0-B1A2-7205D997CACE}" type="slidenum">
              <a:rPr lang="en-US" smtClean="0"/>
              <a:pPr>
                <a:defRPr/>
              </a:pPr>
              <a:t>9</a:t>
            </a:fld>
            <a:endParaRPr lang="en-US"/>
          </a:p>
        </p:txBody>
      </p:sp>
      <p:sp>
        <p:nvSpPr>
          <p:cNvPr id="3482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2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Note benches must be outside of slope line.</a:t>
            </a:r>
          </a:p>
          <a:p>
            <a:pPr eaLnBrk="1" hangingPunct="1"/>
            <a:r>
              <a:rPr lang="en-US" altLang="en-US"/>
              <a:t>Benches are effective in collecting small encumbrances that could break off.</a:t>
            </a:r>
          </a:p>
        </p:txBody>
      </p:sp>
    </p:spTree>
    <p:extLst>
      <p:ext uri="{BB962C8B-B14F-4D97-AF65-F5344CB8AC3E}">
        <p14:creationId xmlns:p14="http://schemas.microsoft.com/office/powerpoint/2010/main" val="4139713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34819" name="Rectangle 5"/>
          <p:cNvSpPr>
            <a:spLocks noGrp="1" noChangeArrowheads="1"/>
          </p:cNvSpPr>
          <p:nvPr>
            <p:ph type="sldNum" sz="quarter" idx="5"/>
          </p:nvPr>
        </p:nvSpPr>
        <p:spPr/>
        <p:txBody>
          <a:bodyPr/>
          <a:lstStyle/>
          <a:p>
            <a:pPr>
              <a:defRPr/>
            </a:pPr>
            <a:fld id="{888644FD-3F41-4426-9157-CEA253A1BE7B}" type="slidenum">
              <a:rPr lang="en-US" smtClean="0"/>
              <a:pPr>
                <a:defRPr/>
              </a:pPr>
              <a:t>11</a:t>
            </a:fld>
            <a:endParaRPr lang="en-US"/>
          </a:p>
        </p:txBody>
      </p:sp>
      <p:sp>
        <p:nvSpPr>
          <p:cNvPr id="3584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Some light weight shields may not be engineered for Type C soild to full depth.</a:t>
            </a:r>
          </a:p>
          <a:p>
            <a:pPr eaLnBrk="1" hangingPunct="1"/>
            <a:r>
              <a:rPr lang="en-US" altLang="en-US"/>
              <a:t>Trench shields are commonly used for pipe installation work.</a:t>
            </a:r>
          </a:p>
          <a:p>
            <a:pPr eaLnBrk="1" hangingPunct="1"/>
            <a:r>
              <a:rPr lang="en-US" altLang="en-US"/>
              <a:t>When used properly, shields can be much safer, effective and cheaper than sloping methods.</a:t>
            </a:r>
          </a:p>
          <a:p>
            <a:pPr eaLnBrk="1" hangingPunct="1"/>
            <a:r>
              <a:rPr lang="en-US" altLang="en-US"/>
              <a:t>A minimum of two shields should always be available to extend the work area or to help work through intersecting utilities.</a:t>
            </a:r>
          </a:p>
          <a:p>
            <a:pPr eaLnBrk="1" hangingPunct="1"/>
            <a:r>
              <a:rPr lang="en-US" altLang="en-US"/>
              <a:t>Trench boxes must be at least 18</a:t>
            </a:r>
            <a:r>
              <a:rPr lang="en-US" altLang="en-US">
                <a:cs typeface="Arial" charset="0"/>
              </a:rPr>
              <a:t>"</a:t>
            </a:r>
            <a:r>
              <a:rPr lang="en-US" altLang="en-US"/>
              <a:t> above the ground.</a:t>
            </a:r>
          </a:p>
        </p:txBody>
      </p:sp>
    </p:spTree>
    <p:extLst>
      <p:ext uri="{BB962C8B-B14F-4D97-AF65-F5344CB8AC3E}">
        <p14:creationId xmlns:p14="http://schemas.microsoft.com/office/powerpoint/2010/main" val="4148973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ftr" sz="quarter" idx="4"/>
          </p:nvPr>
        </p:nvSpPr>
        <p:spPr/>
        <p:txBody>
          <a:bodyPr/>
          <a:lstStyle/>
          <a:p>
            <a:pPr>
              <a:defRPr/>
            </a:pPr>
            <a:r>
              <a:rPr lang="en-US"/>
              <a:t>Susan Harwood Training Grant Program (2006)</a:t>
            </a:r>
            <a:br>
              <a:rPr lang="en-US"/>
            </a:br>
            <a:r>
              <a:rPr lang="en-US"/>
              <a:t>Focus Four Hazards in the Construction Industry </a:t>
            </a:r>
          </a:p>
        </p:txBody>
      </p:sp>
      <p:sp>
        <p:nvSpPr>
          <p:cNvPr id="35843" name="Rectangle 5"/>
          <p:cNvSpPr>
            <a:spLocks noGrp="1" noChangeArrowheads="1"/>
          </p:cNvSpPr>
          <p:nvPr>
            <p:ph type="sldNum" sz="quarter" idx="5"/>
          </p:nvPr>
        </p:nvSpPr>
        <p:spPr/>
        <p:txBody>
          <a:bodyPr/>
          <a:lstStyle/>
          <a:p>
            <a:pPr>
              <a:defRPr/>
            </a:pPr>
            <a:fld id="{9CC5AE7E-372E-44CC-927F-8E8AF69141D3}" type="slidenum">
              <a:rPr lang="en-US" smtClean="0"/>
              <a:pPr>
                <a:defRPr/>
              </a:pPr>
              <a:t>12</a:t>
            </a:fld>
            <a:endParaRPr lang="en-US"/>
          </a:p>
        </p:txBody>
      </p:sp>
      <p:sp>
        <p:nvSpPr>
          <p:cNvPr id="3686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The top of the box can be level with the top of the excavation as long as there no fall object hazards.</a:t>
            </a:r>
          </a:p>
          <a:p>
            <a:pPr eaLnBrk="1" hangingPunct="1"/>
            <a:r>
              <a:rPr lang="en-US" altLang="en-US"/>
              <a:t>Shields should be tight to the bottom in type C soil</a:t>
            </a:r>
          </a:p>
          <a:p>
            <a:pPr eaLnBrk="1" hangingPunct="1"/>
            <a:r>
              <a:rPr lang="en-US" altLang="en-US"/>
              <a:t>The Trench Shield must be approved for the type of soil and depth. </a:t>
            </a:r>
          </a:p>
        </p:txBody>
      </p:sp>
    </p:spTree>
    <p:extLst>
      <p:ext uri="{BB962C8B-B14F-4D97-AF65-F5344CB8AC3E}">
        <p14:creationId xmlns:p14="http://schemas.microsoft.com/office/powerpoint/2010/main" val="2076748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systems</a:t>
            </a:r>
            <a:r>
              <a:rPr lang="en-US" baseline="0" dirty="0"/>
              <a:t> must be engineered and the engineering must be available.</a:t>
            </a:r>
            <a:endParaRPr lang="en-US" dirty="0"/>
          </a:p>
        </p:txBody>
      </p:sp>
      <p:sp>
        <p:nvSpPr>
          <p:cNvPr id="4" name="Slide Number Placeholder 3"/>
          <p:cNvSpPr>
            <a:spLocks noGrp="1"/>
          </p:cNvSpPr>
          <p:nvPr>
            <p:ph type="sldNum" sz="quarter" idx="10"/>
          </p:nvPr>
        </p:nvSpPr>
        <p:spPr/>
        <p:txBody>
          <a:bodyPr/>
          <a:lstStyle/>
          <a:p>
            <a:pPr>
              <a:defRPr/>
            </a:pPr>
            <a:fld id="{10D7AE8F-87C2-4001-919D-1E5673544624}" type="slidenum">
              <a:rPr lang="en-US" smtClean="0"/>
              <a:pPr>
                <a:defRPr/>
              </a:pPr>
              <a:t>17</a:t>
            </a:fld>
            <a:endParaRPr lang="en-US"/>
          </a:p>
        </p:txBody>
      </p:sp>
    </p:spTree>
    <p:extLst>
      <p:ext uri="{BB962C8B-B14F-4D97-AF65-F5344CB8AC3E}">
        <p14:creationId xmlns:p14="http://schemas.microsoft.com/office/powerpoint/2010/main" val="175815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systems must be engineered and the engineering must be available.</a:t>
            </a:r>
          </a:p>
          <a:p>
            <a:endParaRPr lang="en-US" dirty="0"/>
          </a:p>
        </p:txBody>
      </p:sp>
      <p:sp>
        <p:nvSpPr>
          <p:cNvPr id="4" name="Slide Number Placeholder 3"/>
          <p:cNvSpPr>
            <a:spLocks noGrp="1"/>
          </p:cNvSpPr>
          <p:nvPr>
            <p:ph type="sldNum" sz="quarter" idx="10"/>
          </p:nvPr>
        </p:nvSpPr>
        <p:spPr/>
        <p:txBody>
          <a:bodyPr/>
          <a:lstStyle/>
          <a:p>
            <a:pPr>
              <a:defRPr/>
            </a:pPr>
            <a:fld id="{10D7AE8F-87C2-4001-919D-1E5673544624}" type="slidenum">
              <a:rPr lang="en-US" smtClean="0"/>
              <a:pPr>
                <a:defRPr/>
              </a:pPr>
              <a:t>18</a:t>
            </a:fld>
            <a:endParaRPr lang="en-US"/>
          </a:p>
        </p:txBody>
      </p:sp>
    </p:spTree>
    <p:extLst>
      <p:ext uri="{BB962C8B-B14F-4D97-AF65-F5344CB8AC3E}">
        <p14:creationId xmlns:p14="http://schemas.microsoft.com/office/powerpoint/2010/main" val="611478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0" y="0"/>
            <a:ext cx="228600" cy="6858000"/>
          </a:xfrm>
          <a:prstGeom prst="rect">
            <a:avLst/>
          </a:prstGeom>
          <a:solidFill>
            <a:srgbClr val="27607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700316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458200" cy="1295400"/>
          </a:xfrm>
        </p:spPr>
        <p:txBody>
          <a:bodyPr/>
          <a:lstStyle/>
          <a:p>
            <a:r>
              <a:rPr lang="en-US"/>
              <a:t>Click to edit Master title style</a:t>
            </a:r>
          </a:p>
        </p:txBody>
      </p:sp>
      <p:sp>
        <p:nvSpPr>
          <p:cNvPr id="3" name="Text Placeholder 2"/>
          <p:cNvSpPr>
            <a:spLocks noGrp="1"/>
          </p:cNvSpPr>
          <p:nvPr>
            <p:ph type="body" sz="half" idx="1"/>
          </p:nvPr>
        </p:nvSpPr>
        <p:spPr>
          <a:xfrm>
            <a:off x="228600" y="1752600"/>
            <a:ext cx="3962400" cy="4953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quarter" idx="2"/>
          </p:nvPr>
        </p:nvSpPr>
        <p:spPr>
          <a:xfrm>
            <a:off x="4953000" y="1752600"/>
            <a:ext cx="3810000" cy="2400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3"/>
          </p:nvPr>
        </p:nvSpPr>
        <p:spPr>
          <a:xfrm>
            <a:off x="4953000" y="4305300"/>
            <a:ext cx="3810000" cy="2400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86012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458200" cy="1295400"/>
          </a:xfrm>
        </p:spPr>
        <p:txBody>
          <a:bodyPr/>
          <a:lstStyle/>
          <a:p>
            <a:r>
              <a:rPr lang="en-US"/>
              <a:t>Click to edit Master title style</a:t>
            </a:r>
          </a:p>
        </p:txBody>
      </p:sp>
      <p:sp>
        <p:nvSpPr>
          <p:cNvPr id="3" name="Content Placeholder 2"/>
          <p:cNvSpPr>
            <a:spLocks noGrp="1"/>
          </p:cNvSpPr>
          <p:nvPr>
            <p:ph sz="half" idx="1"/>
          </p:nvPr>
        </p:nvSpPr>
        <p:spPr>
          <a:xfrm>
            <a:off x="228600" y="1752600"/>
            <a:ext cx="16383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2019300" y="1752600"/>
            <a:ext cx="16383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2019300" y="4305300"/>
            <a:ext cx="16383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0215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228600" y="1752600"/>
            <a:ext cx="16383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019300" y="1752600"/>
            <a:ext cx="16383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1193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4506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458200" cy="1295400"/>
          </a:xfrm>
        </p:spPr>
        <p:txBody>
          <a:bodyPr/>
          <a:lstStyle/>
          <a:p>
            <a:r>
              <a:rPr lang="en-US"/>
              <a:t>Click to edit Master title style</a:t>
            </a:r>
          </a:p>
        </p:txBody>
      </p:sp>
      <p:sp>
        <p:nvSpPr>
          <p:cNvPr id="3" name="Text Placeholder 2"/>
          <p:cNvSpPr>
            <a:spLocks noGrp="1"/>
          </p:cNvSpPr>
          <p:nvPr>
            <p:ph type="body" sz="half" idx="1"/>
          </p:nvPr>
        </p:nvSpPr>
        <p:spPr>
          <a:xfrm>
            <a:off x="228600" y="1752600"/>
            <a:ext cx="16383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2019300" y="1752600"/>
            <a:ext cx="1638300" cy="4953000"/>
          </a:xfrm>
        </p:spPr>
        <p:txBody>
          <a:bodyPr/>
          <a:lstStyle/>
          <a:p>
            <a:pPr lvl="0"/>
            <a:endParaRPr lang="en-US" noProof="0"/>
          </a:p>
        </p:txBody>
      </p:sp>
    </p:spTree>
    <p:extLst>
      <p:ext uri="{BB962C8B-B14F-4D97-AF65-F5344CB8AC3E}">
        <p14:creationId xmlns:p14="http://schemas.microsoft.com/office/powerpoint/2010/main" val="2566326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283417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458200" cy="1295400"/>
          </a:xfrm>
        </p:spPr>
        <p:txBody>
          <a:bodyPr/>
          <a:lstStyle/>
          <a:p>
            <a:r>
              <a:rPr lang="en-US"/>
              <a:t>Click to edit Master title style</a:t>
            </a:r>
          </a:p>
        </p:txBody>
      </p:sp>
      <p:sp>
        <p:nvSpPr>
          <p:cNvPr id="3" name="Text Placeholder 2"/>
          <p:cNvSpPr>
            <a:spLocks noGrp="1"/>
          </p:cNvSpPr>
          <p:nvPr>
            <p:ph type="body" sz="half" idx="1"/>
          </p:nvPr>
        </p:nvSpPr>
        <p:spPr>
          <a:xfrm>
            <a:off x="228600" y="1752600"/>
            <a:ext cx="16383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019300" y="1752600"/>
            <a:ext cx="16383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626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533400"/>
            <a:ext cx="7772400" cy="1143000"/>
          </a:xfrm>
        </p:spPr>
        <p:txBody>
          <a:bodyPr/>
          <a:lstStyle/>
          <a:p>
            <a:r>
              <a:rPr lang="en-US"/>
              <a:t>Click to edit Master title style</a:t>
            </a:r>
          </a:p>
        </p:txBody>
      </p:sp>
      <p:sp>
        <p:nvSpPr>
          <p:cNvPr id="3" name="Content Placeholder 2"/>
          <p:cNvSpPr>
            <a:spLocks noGrp="1"/>
          </p:cNvSpPr>
          <p:nvPr>
            <p:ph sz="quarter" idx="1"/>
          </p:nvPr>
        </p:nvSpPr>
        <p:spPr>
          <a:xfrm>
            <a:off x="6858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858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
          <p:cNvSpPr>
            <a:spLocks noGrp="1" noChangeArrowheads="1"/>
          </p:cNvSpPr>
          <p:nvPr>
            <p:ph type="dt" sz="half" idx="10"/>
          </p:nvPr>
        </p:nvSpPr>
        <p:spPr>
          <a:xfrm>
            <a:off x="7162800" y="6477000"/>
            <a:ext cx="1676400" cy="381000"/>
          </a:xfrm>
          <a:prstGeom prst="rect">
            <a:avLst/>
          </a:prstGeom>
          <a:ln/>
        </p:spPr>
        <p:txBody>
          <a:bodyPr/>
          <a:lstStyle>
            <a:lvl1pPr>
              <a:defRPr/>
            </a:lvl1pPr>
          </a:lstStyle>
          <a:p>
            <a:pPr>
              <a:defRPr/>
            </a:pPr>
            <a:r>
              <a:rPr lang="en-US" altLang="en-US"/>
              <a:t>Safe-Con, LLC</a:t>
            </a:r>
          </a:p>
        </p:txBody>
      </p:sp>
      <p:sp>
        <p:nvSpPr>
          <p:cNvPr id="8" name="Rectangle 8"/>
          <p:cNvSpPr>
            <a:spLocks noGrp="1" noChangeArrowheads="1"/>
          </p:cNvSpPr>
          <p:nvPr>
            <p:ph type="ftr" sz="quarter" idx="11"/>
          </p:nvPr>
        </p:nvSpPr>
        <p:spPr>
          <a:xfrm>
            <a:off x="3124200" y="6324600"/>
            <a:ext cx="2895600" cy="457200"/>
          </a:xfrm>
          <a:prstGeom prst="rect">
            <a:avLst/>
          </a:prstGeom>
          <a:ln/>
        </p:spPr>
        <p:txBody>
          <a:bodyPr/>
          <a:lstStyle>
            <a:lvl1pPr>
              <a:defRPr/>
            </a:lvl1pPr>
          </a:lstStyle>
          <a:p>
            <a:pPr>
              <a:defRPr/>
            </a:pPr>
            <a:endParaRPr lang="en-US" altLang="en-US"/>
          </a:p>
        </p:txBody>
      </p:sp>
      <p:sp>
        <p:nvSpPr>
          <p:cNvPr id="9" name="Rectangle 9"/>
          <p:cNvSpPr>
            <a:spLocks noGrp="1" noChangeArrowheads="1"/>
          </p:cNvSpPr>
          <p:nvPr>
            <p:ph type="sldNum" sz="quarter" idx="12"/>
          </p:nvPr>
        </p:nvSpPr>
        <p:spPr>
          <a:xfrm>
            <a:off x="838200" y="6400800"/>
            <a:ext cx="1905000" cy="457200"/>
          </a:xfrm>
          <a:prstGeom prst="rect">
            <a:avLst/>
          </a:prstGeom>
          <a:ln/>
        </p:spPr>
        <p:txBody>
          <a:bodyPr/>
          <a:lstStyle>
            <a:lvl1pPr>
              <a:defRPr/>
            </a:lvl1pPr>
          </a:lstStyle>
          <a:p>
            <a:pPr>
              <a:defRPr/>
            </a:pPr>
            <a:fld id="{8294C2AA-605E-4D2D-80FA-F8BDEAA1D851}" type="slidenum">
              <a:rPr lang="en-US" altLang="en-US"/>
              <a:pPr>
                <a:defRPr/>
              </a:pPr>
              <a:t>‹#›</a:t>
            </a:fld>
            <a:endParaRPr lang="en-US" altLang="en-US"/>
          </a:p>
        </p:txBody>
      </p:sp>
    </p:spTree>
    <p:extLst>
      <p:ext uri="{BB962C8B-B14F-4D97-AF65-F5344CB8AC3E}">
        <p14:creationId xmlns:p14="http://schemas.microsoft.com/office/powerpoint/2010/main" val="2426136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Rectangle 6"/>
          <p:cNvSpPr/>
          <p:nvPr userDrawn="1"/>
        </p:nvSpPr>
        <p:spPr>
          <a:xfrm>
            <a:off x="0" y="0"/>
            <a:ext cx="228600" cy="6858000"/>
          </a:xfrm>
          <a:prstGeom prst="rect">
            <a:avLst/>
          </a:prstGeom>
          <a:solidFill>
            <a:srgbClr val="27607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749" r:id="rId1"/>
    <p:sldLayoutId id="2147483741" r:id="rId2"/>
    <p:sldLayoutId id="2147483742" r:id="rId3"/>
    <p:sldLayoutId id="2147483743" r:id="rId4"/>
    <p:sldLayoutId id="2147483744" r:id="rId5"/>
    <p:sldLayoutId id="2147483745" r:id="rId6"/>
    <p:sldLayoutId id="2147483747" r:id="rId7"/>
    <p:sldLayoutId id="2147483748" r:id="rId8"/>
    <p:sldLayoutId id="2147483750" r:id="rId9"/>
  </p:sldLayoutIdLst>
  <p:txStyles>
    <p:titleStyle>
      <a:lvl1pPr algn="l" rtl="0" eaLnBrk="0" fontAlgn="base" hangingPunct="0">
        <a:spcBef>
          <a:spcPct val="0"/>
        </a:spcBef>
        <a:spcAft>
          <a:spcPct val="0"/>
        </a:spcAft>
        <a:defRPr sz="4400"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400">
          <a:solidFill>
            <a:schemeClr val="tx1"/>
          </a:solidFill>
          <a:latin typeface="Arial" charset="0"/>
          <a:cs typeface="Arial" charset="0"/>
        </a:defRPr>
      </a:lvl2pPr>
      <a:lvl3pPr algn="l" rtl="0" eaLnBrk="0" fontAlgn="base" hangingPunct="0">
        <a:spcBef>
          <a:spcPct val="0"/>
        </a:spcBef>
        <a:spcAft>
          <a:spcPct val="0"/>
        </a:spcAft>
        <a:defRPr sz="4400">
          <a:solidFill>
            <a:schemeClr val="tx1"/>
          </a:solidFill>
          <a:latin typeface="Arial" charset="0"/>
          <a:cs typeface="Arial" charset="0"/>
        </a:defRPr>
      </a:lvl3pPr>
      <a:lvl4pPr algn="l" rtl="0" eaLnBrk="0" fontAlgn="base" hangingPunct="0">
        <a:spcBef>
          <a:spcPct val="0"/>
        </a:spcBef>
        <a:spcAft>
          <a:spcPct val="0"/>
        </a:spcAft>
        <a:defRPr sz="4400">
          <a:solidFill>
            <a:schemeClr val="tx1"/>
          </a:solidFill>
          <a:latin typeface="Arial" charset="0"/>
          <a:cs typeface="Arial" charset="0"/>
        </a:defRPr>
      </a:lvl4pPr>
      <a:lvl5pPr algn="l" rtl="0" eaLnBrk="0" fontAlgn="base" hangingPunct="0">
        <a:spcBef>
          <a:spcPct val="0"/>
        </a:spcBef>
        <a:spcAft>
          <a:spcPct val="0"/>
        </a:spcAft>
        <a:defRPr sz="4400">
          <a:solidFill>
            <a:schemeClr val="tx1"/>
          </a:solidFill>
          <a:latin typeface="Arial" charset="0"/>
          <a:cs typeface="Arial"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8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49.jpeg"/></Relationships>
</file>

<file path=ppt/slides/_rels/slide3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http://www.osha.gov/dts/osta/otm/otm_v/otm_v_2fig15.gif" TargetMode="External"/><Relationship Id="rId3" Type="http://schemas.openxmlformats.org/officeDocument/2006/relationships/image" Target="../media/image7.gif"/><Relationship Id="rId7" Type="http://schemas.openxmlformats.org/officeDocument/2006/relationships/image" Target="../media/image9.gif"/><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http://www.osha.gov/dts/osta/otm/otm_v/otm_v_2fig14.gif" TargetMode="External"/><Relationship Id="rId5" Type="http://schemas.openxmlformats.org/officeDocument/2006/relationships/image" Target="../media/image8.gif"/><Relationship Id="rId4" Type="http://schemas.openxmlformats.org/officeDocument/2006/relationships/image" Target="http://www.osha.gov/dts/osta/otm/otm_v/otm_v_2fig13.gi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pPr eaLnBrk="1" hangingPunct="1">
              <a:defRPr/>
            </a:pPr>
            <a:r>
              <a:rPr lang="en-US" sz="5400" dirty="0">
                <a:effectLst>
                  <a:outerShdw blurRad="38100" dist="38100" dir="2700000" algn="tl">
                    <a:srgbClr val="C0C0C0"/>
                  </a:outerShdw>
                </a:effectLst>
              </a:rPr>
              <a:t>Caught-in-Between Hazards</a:t>
            </a:r>
          </a:p>
        </p:txBody>
      </p:sp>
      <p:pic>
        <p:nvPicPr>
          <p:cNvPr id="3075" name="Picture 5" descr="rescue trench 3"/>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6172200" y="3590925"/>
            <a:ext cx="2438400" cy="3114675"/>
          </a:xfrm>
          <a:noFill/>
        </p:spPr>
      </p:pic>
      <p:pic>
        <p:nvPicPr>
          <p:cNvPr id="3076" name="Picture 7" descr="P6260042"/>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30232"/>
          <a:stretch>
            <a:fillRect/>
          </a:stretch>
        </p:blipFill>
        <p:spPr>
          <a:xfrm>
            <a:off x="6019800" y="914400"/>
            <a:ext cx="2667000" cy="2628900"/>
          </a:xfrm>
          <a:noFill/>
        </p:spPr>
      </p:pic>
      <p:pic>
        <p:nvPicPr>
          <p:cNvPr id="3077" name="Picture 9" descr="DSC00155"/>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t="9084"/>
          <a:stretch>
            <a:fillRect/>
          </a:stretch>
        </p:blipFill>
        <p:spPr>
          <a:xfrm>
            <a:off x="609600" y="2152650"/>
            <a:ext cx="4953000" cy="3714750"/>
          </a:xfr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pPr eaLnBrk="1" hangingPunct="1"/>
            <a:r>
              <a:rPr lang="en-US" altLang="en-US"/>
              <a:t>Benching</a:t>
            </a:r>
          </a:p>
        </p:txBody>
      </p:sp>
      <p:sp>
        <p:nvSpPr>
          <p:cNvPr id="54276" name="Rectangle 3"/>
          <p:cNvSpPr>
            <a:spLocks noGrp="1" noChangeArrowheads="1"/>
          </p:cNvSpPr>
          <p:nvPr>
            <p:ph type="body" idx="1"/>
          </p:nvPr>
        </p:nvSpPr>
        <p:spPr>
          <a:xfrm>
            <a:off x="457200" y="1600200"/>
            <a:ext cx="3581400" cy="4525963"/>
          </a:xfrm>
        </p:spPr>
        <p:txBody>
          <a:bodyPr/>
          <a:lstStyle/>
          <a:p>
            <a:pPr eaLnBrk="1" hangingPunct="1"/>
            <a:r>
              <a:rPr lang="en-US" altLang="en-US" dirty="0"/>
              <a:t>Another option is to bench the soil. </a:t>
            </a:r>
          </a:p>
          <a:p>
            <a:pPr eaLnBrk="1" hangingPunct="1"/>
            <a:r>
              <a:rPr lang="en-US" altLang="en-US" dirty="0"/>
              <a:t>Benching can be very useful in cohesive soils.</a:t>
            </a:r>
          </a:p>
          <a:p>
            <a:pPr marL="0" indent="0" eaLnBrk="1" hangingPunct="1">
              <a:buNone/>
            </a:pPr>
            <a:endParaRPr lang="en-US" altLang="en-US" dirty="0"/>
          </a:p>
        </p:txBody>
      </p:sp>
      <p:pic>
        <p:nvPicPr>
          <p:cNvPr id="54277" name="Picture 4" descr="MVC-003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4632" y="1066800"/>
            <a:ext cx="50292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7125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a:latin typeface="Arial" charset="0"/>
                <a:cs typeface="Arial" charset="0"/>
              </a:rPr>
              <a:t>Trench Shields or Boxes</a:t>
            </a:r>
          </a:p>
        </p:txBody>
      </p:sp>
      <p:sp>
        <p:nvSpPr>
          <p:cNvPr id="9219" name="Rectangle 3"/>
          <p:cNvSpPr>
            <a:spLocks noGrp="1" noChangeArrowheads="1"/>
          </p:cNvSpPr>
          <p:nvPr>
            <p:ph type="body" idx="1"/>
          </p:nvPr>
        </p:nvSpPr>
        <p:spPr>
          <a:xfrm>
            <a:off x="228600" y="1447800"/>
            <a:ext cx="3429000" cy="5257800"/>
          </a:xfrm>
        </p:spPr>
        <p:txBody>
          <a:bodyPr/>
          <a:lstStyle/>
          <a:p>
            <a:pPr eaLnBrk="1" hangingPunct="1">
              <a:lnSpc>
                <a:spcPct val="90000"/>
              </a:lnSpc>
            </a:pPr>
            <a:r>
              <a:rPr lang="en-US" altLang="en-US">
                <a:latin typeface="Arial" charset="0"/>
                <a:cs typeface="Arial" charset="0"/>
              </a:rPr>
              <a:t>Typically engineered for Type C soils</a:t>
            </a:r>
          </a:p>
          <a:p>
            <a:pPr eaLnBrk="1" hangingPunct="1">
              <a:lnSpc>
                <a:spcPct val="90000"/>
              </a:lnSpc>
            </a:pPr>
            <a:r>
              <a:rPr lang="en-US" altLang="en-US">
                <a:latin typeface="Arial" charset="0"/>
                <a:cs typeface="Arial" charset="0"/>
              </a:rPr>
              <a:t>Can be used with all classes of soils</a:t>
            </a:r>
          </a:p>
          <a:p>
            <a:pPr eaLnBrk="1" hangingPunct="1">
              <a:lnSpc>
                <a:spcPct val="90000"/>
              </a:lnSpc>
            </a:pPr>
            <a:r>
              <a:rPr lang="en-US" altLang="en-US">
                <a:latin typeface="Arial" charset="0"/>
                <a:cs typeface="Arial" charset="0"/>
              </a:rPr>
              <a:t>Shields can be moved horizontally with workers inside</a:t>
            </a:r>
          </a:p>
          <a:p>
            <a:pPr eaLnBrk="1" hangingPunct="1">
              <a:lnSpc>
                <a:spcPct val="90000"/>
              </a:lnSpc>
            </a:pPr>
            <a:r>
              <a:rPr lang="en-US" altLang="en-US">
                <a:latin typeface="Arial" charset="0"/>
                <a:cs typeface="Arial" charset="0"/>
              </a:rPr>
              <a:t>Worker must stay inside shields</a:t>
            </a:r>
          </a:p>
        </p:txBody>
      </p:sp>
      <p:pic>
        <p:nvPicPr>
          <p:cNvPr id="9220" name="Picture 4" descr="trench shield 1"/>
          <p:cNvPicPr>
            <a:picLocks noGrp="1" noChangeArrowheads="1"/>
          </p:cNvPicPr>
          <p:nvPr>
            <p:ph type="clipArt" sz="half" idx="4294967295"/>
          </p:nvPr>
        </p:nvPicPr>
        <p:blipFill>
          <a:blip r:embed="rId3">
            <a:extLst>
              <a:ext uri="{28A0092B-C50C-407E-A947-70E740481C1C}">
                <a14:useLocalDpi xmlns:a14="http://schemas.microsoft.com/office/drawing/2010/main" val="0"/>
              </a:ext>
            </a:extLst>
          </a:blip>
          <a:srcRect/>
          <a:stretch>
            <a:fillRect/>
          </a:stretch>
        </p:blipFill>
        <p:spPr>
          <a:xfrm>
            <a:off x="3886200" y="1828800"/>
            <a:ext cx="5257800" cy="4508500"/>
          </a:xfr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76200"/>
            <a:ext cx="4038600" cy="1143000"/>
          </a:xfrm>
        </p:spPr>
        <p:txBody>
          <a:bodyPr/>
          <a:lstStyle/>
          <a:p>
            <a:pPr eaLnBrk="1" hangingPunct="1"/>
            <a:r>
              <a:rPr lang="en-US" altLang="en-US">
                <a:latin typeface="Arial" charset="0"/>
                <a:cs typeface="Arial" charset="0"/>
              </a:rPr>
              <a:t>Trench Shields</a:t>
            </a:r>
          </a:p>
        </p:txBody>
      </p:sp>
      <p:sp>
        <p:nvSpPr>
          <p:cNvPr id="10243" name="Rectangle 3"/>
          <p:cNvSpPr>
            <a:spLocks noGrp="1" noChangeArrowheads="1"/>
          </p:cNvSpPr>
          <p:nvPr>
            <p:ph type="body" sz="half" idx="1"/>
          </p:nvPr>
        </p:nvSpPr>
        <p:spPr>
          <a:xfrm>
            <a:off x="381000" y="3505200"/>
            <a:ext cx="4876800" cy="2438400"/>
          </a:xfrm>
        </p:spPr>
        <p:txBody>
          <a:bodyPr/>
          <a:lstStyle/>
          <a:p>
            <a:pPr eaLnBrk="1" hangingPunct="1">
              <a:lnSpc>
                <a:spcPct val="80000"/>
              </a:lnSpc>
              <a:buFontTx/>
              <a:buNone/>
            </a:pPr>
            <a:r>
              <a:rPr lang="en-US" altLang="en-US">
                <a:latin typeface="Arial" charset="0"/>
                <a:cs typeface="Arial" charset="0"/>
              </a:rPr>
              <a:t>Shield in a Type B soil protecting only the bottom of the trench.</a:t>
            </a:r>
          </a:p>
          <a:p>
            <a:pPr eaLnBrk="1" hangingPunct="1">
              <a:lnSpc>
                <a:spcPct val="80000"/>
              </a:lnSpc>
              <a:buFontTx/>
              <a:buNone/>
            </a:pPr>
            <a:endParaRPr lang="en-US" altLang="en-US">
              <a:latin typeface="Arial" charset="0"/>
              <a:cs typeface="Arial" charset="0"/>
            </a:endParaRPr>
          </a:p>
          <a:p>
            <a:pPr eaLnBrk="1" hangingPunct="1">
              <a:lnSpc>
                <a:spcPct val="80000"/>
              </a:lnSpc>
              <a:buFontTx/>
              <a:buNone/>
            </a:pPr>
            <a:r>
              <a:rPr lang="en-US" altLang="en-US">
                <a:latin typeface="Arial" charset="0"/>
                <a:cs typeface="Arial" charset="0"/>
              </a:rPr>
              <a:t>Shields must be installed within 24 inches of the bottom and must assure no loss of soil below the shield.</a:t>
            </a:r>
          </a:p>
        </p:txBody>
      </p:sp>
      <p:pic>
        <p:nvPicPr>
          <p:cNvPr id="10244" name="Picture 4" descr="trench shield 2"/>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5334000" y="3117850"/>
            <a:ext cx="3657600"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descr="Type B trench shield"/>
          <p:cNvPicPr>
            <a:picLocks noGrp="1" noChangeAspect="1" noChangeArrowheads="1"/>
          </p:cNvPicPr>
          <p:nvPr>
            <p:ph type="clipArt" sz="half" idx="2"/>
          </p:nvPr>
        </p:nvPicPr>
        <p:blipFill>
          <a:blip r:embed="rId4">
            <a:extLst>
              <a:ext uri="{28A0092B-C50C-407E-A947-70E740481C1C}">
                <a14:useLocalDpi xmlns:a14="http://schemas.microsoft.com/office/drawing/2010/main" val="0"/>
              </a:ext>
            </a:extLst>
          </a:blip>
          <a:srcRect/>
          <a:stretch>
            <a:fillRect/>
          </a:stretch>
        </p:blipFill>
        <p:spPr>
          <a:xfrm>
            <a:off x="381000" y="1295400"/>
            <a:ext cx="4724400" cy="2241550"/>
          </a:xfrm>
          <a:noFill/>
        </p:spPr>
      </p:pic>
      <p:sp>
        <p:nvSpPr>
          <p:cNvPr id="10246" name="Text Box 6"/>
          <p:cNvSpPr txBox="1">
            <a:spLocks noChangeArrowheads="1"/>
          </p:cNvSpPr>
          <p:nvPr/>
        </p:nvSpPr>
        <p:spPr bwMode="auto">
          <a:xfrm>
            <a:off x="5257800" y="2071688"/>
            <a:ext cx="3886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800"/>
              <a:t>Full depth shielding</a:t>
            </a:r>
          </a:p>
        </p:txBody>
      </p:sp>
      <p:sp>
        <p:nvSpPr>
          <p:cNvPr id="10247" name="Text Box 7"/>
          <p:cNvSpPr txBox="1">
            <a:spLocks noChangeArrowheads="1"/>
          </p:cNvSpPr>
          <p:nvPr/>
        </p:nvSpPr>
        <p:spPr bwMode="auto">
          <a:xfrm>
            <a:off x="1219200" y="5638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5"/>
          <p:cNvSpPr>
            <a:spLocks noGrp="1" noChangeArrowheads="1"/>
          </p:cNvSpPr>
          <p:nvPr>
            <p:ph type="title"/>
          </p:nvPr>
        </p:nvSpPr>
        <p:spPr/>
        <p:txBody>
          <a:bodyPr/>
          <a:lstStyle/>
          <a:p>
            <a:pPr eaLnBrk="1" hangingPunct="1"/>
            <a:r>
              <a:rPr lang="en-US" altLang="en-US" dirty="0"/>
              <a:t>Trench Shields </a:t>
            </a:r>
          </a:p>
        </p:txBody>
      </p:sp>
      <p:pic>
        <p:nvPicPr>
          <p:cNvPr id="66564" name="Picture 4" descr="100_076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886200" y="2153674"/>
            <a:ext cx="5247968" cy="393597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469" y="2132086"/>
            <a:ext cx="3336131" cy="4446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9949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2"/>
          <p:cNvSpPr>
            <a:spLocks noGrp="1" noChangeArrowheads="1"/>
          </p:cNvSpPr>
          <p:nvPr>
            <p:ph type="title"/>
          </p:nvPr>
        </p:nvSpPr>
        <p:spPr>
          <a:xfrm>
            <a:off x="685800" y="533400"/>
            <a:ext cx="7772400" cy="609600"/>
          </a:xfrm>
        </p:spPr>
        <p:txBody>
          <a:bodyPr/>
          <a:lstStyle/>
          <a:p>
            <a:pPr eaLnBrk="1" hangingPunct="1"/>
            <a:r>
              <a:rPr lang="en-US" altLang="en-US"/>
              <a:t>Engineered Hydraulic Shoring</a:t>
            </a:r>
          </a:p>
        </p:txBody>
      </p:sp>
      <p:pic>
        <p:nvPicPr>
          <p:cNvPr id="71685" name="Picture 4" descr="excav hyd shoring spac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95400"/>
            <a:ext cx="3906838" cy="42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6" name="Text Box 5"/>
          <p:cNvSpPr txBox="1">
            <a:spLocks noChangeArrowheads="1"/>
          </p:cNvSpPr>
          <p:nvPr/>
        </p:nvSpPr>
        <p:spPr bwMode="auto">
          <a:xfrm>
            <a:off x="533400" y="5562600"/>
            <a:ext cx="74676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buClrTx/>
              <a:buSzTx/>
              <a:buFontTx/>
              <a:buNone/>
            </a:pPr>
            <a:r>
              <a:rPr lang="en-US" altLang="en-US" sz="2800">
                <a:latin typeface="Arial" charset="0"/>
              </a:rPr>
              <a:t>Use manufacturer’s recommendations or OSHA table D.1 for spacing.</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295400"/>
            <a:ext cx="375332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96681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lstStyle/>
          <a:p>
            <a:pPr eaLnBrk="1" hangingPunct="1"/>
            <a:r>
              <a:rPr lang="en-US" altLang="en-US"/>
              <a:t>Excavation Spoil Piles</a:t>
            </a:r>
          </a:p>
        </p:txBody>
      </p:sp>
      <p:sp>
        <p:nvSpPr>
          <p:cNvPr id="74756" name="Rectangle 3"/>
          <p:cNvSpPr>
            <a:spLocks noGrp="1" noChangeArrowheads="1"/>
          </p:cNvSpPr>
          <p:nvPr>
            <p:ph type="body" sz="half" idx="1"/>
          </p:nvPr>
        </p:nvSpPr>
        <p:spPr>
          <a:xfrm>
            <a:off x="5410200" y="1905000"/>
            <a:ext cx="3429000" cy="4114800"/>
          </a:xfrm>
        </p:spPr>
        <p:txBody>
          <a:bodyPr/>
          <a:lstStyle/>
          <a:p>
            <a:pPr eaLnBrk="1" hangingPunct="1"/>
            <a:r>
              <a:rPr lang="en-US" altLang="en-US" sz="2800"/>
              <a:t>Spoil piles must be at least two feet back from the edge.</a:t>
            </a:r>
          </a:p>
          <a:p>
            <a:pPr eaLnBrk="1" hangingPunct="1"/>
            <a:r>
              <a:rPr lang="en-US" altLang="en-US" sz="2800"/>
              <a:t>This spoil pile is not back two feet.</a:t>
            </a:r>
          </a:p>
        </p:txBody>
      </p:sp>
      <p:pic>
        <p:nvPicPr>
          <p:cNvPr id="74757" name="Picture 9" descr="trench bad 1"/>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228600" y="2209800"/>
            <a:ext cx="4953000" cy="30845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4758" name="Text Box 10"/>
          <p:cNvSpPr txBox="1">
            <a:spLocks noChangeArrowheads="1"/>
          </p:cNvSpPr>
          <p:nvPr/>
        </p:nvSpPr>
        <p:spPr bwMode="auto">
          <a:xfrm>
            <a:off x="3886200" y="2667000"/>
            <a:ext cx="1295400" cy="82232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buClrTx/>
              <a:buSzTx/>
              <a:buFontTx/>
              <a:buNone/>
            </a:pPr>
            <a:r>
              <a:rPr lang="en-US" altLang="en-US" sz="2400">
                <a:solidFill>
                  <a:schemeClr val="bg2"/>
                </a:solidFill>
                <a:latin typeface="Arial" charset="0"/>
              </a:rPr>
              <a:t>2 FEET BACK</a:t>
            </a:r>
          </a:p>
        </p:txBody>
      </p:sp>
      <p:sp>
        <p:nvSpPr>
          <p:cNvPr id="74759" name="Line 11"/>
          <p:cNvSpPr>
            <a:spLocks noChangeShapeType="1"/>
          </p:cNvSpPr>
          <p:nvPr/>
        </p:nvSpPr>
        <p:spPr bwMode="auto">
          <a:xfrm>
            <a:off x="2743200" y="2971800"/>
            <a:ext cx="2438400" cy="17526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Tree>
    <p:extLst>
      <p:ext uri="{BB962C8B-B14F-4D97-AF65-F5344CB8AC3E}">
        <p14:creationId xmlns:p14="http://schemas.microsoft.com/office/powerpoint/2010/main" val="14144612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2"/>
          <p:cNvSpPr>
            <a:spLocks noGrp="1" noChangeArrowheads="1"/>
          </p:cNvSpPr>
          <p:nvPr>
            <p:ph type="title"/>
          </p:nvPr>
        </p:nvSpPr>
        <p:spPr>
          <a:xfrm>
            <a:off x="609600" y="381000"/>
            <a:ext cx="4114800" cy="838200"/>
          </a:xfrm>
        </p:spPr>
        <p:txBody>
          <a:bodyPr/>
          <a:lstStyle/>
          <a:p>
            <a:pPr eaLnBrk="1" hangingPunct="1"/>
            <a:r>
              <a:rPr lang="en-US" altLang="en-US" dirty="0"/>
              <a:t>Foundation Excavations</a:t>
            </a:r>
          </a:p>
        </p:txBody>
      </p:sp>
      <p:sp>
        <p:nvSpPr>
          <p:cNvPr id="75780" name="Rectangle 3"/>
          <p:cNvSpPr>
            <a:spLocks noGrp="1" noChangeArrowheads="1"/>
          </p:cNvSpPr>
          <p:nvPr>
            <p:ph type="body" sz="half" idx="1"/>
          </p:nvPr>
        </p:nvSpPr>
        <p:spPr>
          <a:xfrm>
            <a:off x="228600" y="1447800"/>
            <a:ext cx="4419600" cy="2133600"/>
          </a:xfrm>
        </p:spPr>
        <p:txBody>
          <a:bodyPr/>
          <a:lstStyle/>
          <a:p>
            <a:pPr eaLnBrk="1" hangingPunct="1"/>
            <a:r>
              <a:rPr lang="en-US" altLang="en-US" sz="2800" dirty="0"/>
              <a:t>Excavations must be sloped to the proper soil class or shored.  </a:t>
            </a:r>
          </a:p>
        </p:txBody>
      </p:sp>
      <p:sp>
        <p:nvSpPr>
          <p:cNvPr id="75781" name="Text Box 6"/>
          <p:cNvSpPr txBox="1">
            <a:spLocks noChangeArrowheads="1"/>
          </p:cNvSpPr>
          <p:nvPr/>
        </p:nvSpPr>
        <p:spPr bwMode="auto">
          <a:xfrm>
            <a:off x="4343400" y="4114800"/>
            <a:ext cx="4495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2"/>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2"/>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2"/>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2"/>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2"/>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2"/>
              </a:buBlip>
              <a:defRPr sz="2000">
                <a:solidFill>
                  <a:schemeClr val="tx1"/>
                </a:solidFill>
                <a:latin typeface="Arial Narrow" pitchFamily="34" charset="0"/>
              </a:defRPr>
            </a:lvl9pPr>
          </a:lstStyle>
          <a:p>
            <a:pPr eaLnBrk="1" hangingPunct="1">
              <a:lnSpc>
                <a:spcPct val="100000"/>
              </a:lnSpc>
              <a:buClrTx/>
              <a:buSzTx/>
              <a:buFontTx/>
              <a:buNone/>
            </a:pPr>
            <a:endParaRPr lang="en-US" altLang="en-US" sz="2800">
              <a:latin typeface="Arial" charset="0"/>
            </a:endParaRPr>
          </a:p>
        </p:txBody>
      </p:sp>
      <p:sp>
        <p:nvSpPr>
          <p:cNvPr id="75782" name="Line 7"/>
          <p:cNvSpPr>
            <a:spLocks noChangeShapeType="1"/>
          </p:cNvSpPr>
          <p:nvPr/>
        </p:nvSpPr>
        <p:spPr bwMode="auto">
          <a:xfrm flipH="1" flipV="1">
            <a:off x="3276600" y="4114800"/>
            <a:ext cx="762000" cy="3048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5783" name="Line 8"/>
          <p:cNvSpPr>
            <a:spLocks noChangeShapeType="1"/>
          </p:cNvSpPr>
          <p:nvPr/>
        </p:nvSpPr>
        <p:spPr bwMode="auto">
          <a:xfrm>
            <a:off x="2743200" y="4495800"/>
            <a:ext cx="914400" cy="0"/>
          </a:xfrm>
          <a:prstGeom prst="line">
            <a:avLst/>
          </a:prstGeom>
          <a:noFill/>
          <a:ln w="38100">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5784" name="Line 9"/>
          <p:cNvSpPr>
            <a:spLocks noChangeShapeType="1"/>
          </p:cNvSpPr>
          <p:nvPr/>
        </p:nvSpPr>
        <p:spPr bwMode="auto">
          <a:xfrm>
            <a:off x="3657600" y="3581400"/>
            <a:ext cx="0" cy="914400"/>
          </a:xfrm>
          <a:prstGeom prst="line">
            <a:avLst/>
          </a:prstGeom>
          <a:noFill/>
          <a:ln w="38100">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5785" name="Line 10"/>
          <p:cNvSpPr>
            <a:spLocks noChangeShapeType="1"/>
          </p:cNvSpPr>
          <p:nvPr/>
        </p:nvSpPr>
        <p:spPr bwMode="auto">
          <a:xfrm>
            <a:off x="2743200" y="3581400"/>
            <a:ext cx="914400" cy="0"/>
          </a:xfrm>
          <a:prstGeom prst="line">
            <a:avLst/>
          </a:prstGeom>
          <a:noFill/>
          <a:ln w="38100">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5786" name="Line 11"/>
          <p:cNvSpPr>
            <a:spLocks noChangeShapeType="1"/>
          </p:cNvSpPr>
          <p:nvPr/>
        </p:nvSpPr>
        <p:spPr bwMode="auto">
          <a:xfrm flipV="1">
            <a:off x="2743200" y="3581400"/>
            <a:ext cx="0" cy="914400"/>
          </a:xfrm>
          <a:prstGeom prst="line">
            <a:avLst/>
          </a:prstGeom>
          <a:noFill/>
          <a:ln w="38100">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1613"/>
          <a:stretch/>
        </p:blipFill>
        <p:spPr bwMode="auto">
          <a:xfrm>
            <a:off x="5935364" y="609600"/>
            <a:ext cx="3216010" cy="5051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descr="C:\Users\Bob\Documents\Safecon pictures\Excavation\Sloping\excavation form tight.jpg"/>
          <p:cNvPicPr>
            <a:picLocks noChangeAspect="1" noChangeArrowheads="1"/>
          </p:cNvPicPr>
          <p:nvPr/>
        </p:nvPicPr>
        <p:blipFill rotWithShape="1">
          <a:blip r:embed="rId4">
            <a:extLst>
              <a:ext uri="{28A0092B-C50C-407E-A947-70E740481C1C}">
                <a14:useLocalDpi xmlns:a14="http://schemas.microsoft.com/office/drawing/2010/main" val="0"/>
              </a:ext>
            </a:extLst>
          </a:blip>
          <a:srcRect t="11162" r="14072"/>
          <a:stretch/>
        </p:blipFill>
        <p:spPr bwMode="auto">
          <a:xfrm>
            <a:off x="448964" y="2864598"/>
            <a:ext cx="5486400" cy="3993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284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ChangeArrowheads="1"/>
          </p:cNvSpPr>
          <p:nvPr>
            <p:ph type="title"/>
          </p:nvPr>
        </p:nvSpPr>
        <p:spPr>
          <a:xfrm>
            <a:off x="685800" y="533400"/>
            <a:ext cx="7772400" cy="762000"/>
          </a:xfrm>
        </p:spPr>
        <p:txBody>
          <a:bodyPr/>
          <a:lstStyle/>
          <a:p>
            <a:pPr eaLnBrk="1" hangingPunct="1"/>
            <a:r>
              <a:rPr lang="en-US" altLang="en-US" dirty="0"/>
              <a:t>Engineered Sheet Pile Systems</a:t>
            </a:r>
          </a:p>
        </p:txBody>
      </p:sp>
      <p:sp>
        <p:nvSpPr>
          <p:cNvPr id="81924" name="Rectangle 3"/>
          <p:cNvSpPr>
            <a:spLocks noGrp="1" noChangeArrowheads="1"/>
          </p:cNvSpPr>
          <p:nvPr>
            <p:ph type="body" sz="half" idx="1"/>
          </p:nvPr>
        </p:nvSpPr>
        <p:spPr>
          <a:xfrm>
            <a:off x="685800" y="1981200"/>
            <a:ext cx="3810000" cy="1219200"/>
          </a:xfrm>
        </p:spPr>
        <p:txBody>
          <a:bodyPr/>
          <a:lstStyle/>
          <a:p>
            <a:pPr eaLnBrk="1" hangingPunct="1"/>
            <a:r>
              <a:rPr lang="en-US" altLang="en-US" sz="2800"/>
              <a:t>Sheet piling are driven in usually before excavation begins.</a:t>
            </a:r>
          </a:p>
        </p:txBody>
      </p:sp>
      <p:pic>
        <p:nvPicPr>
          <p:cNvPr id="81925" name="Picture 6" descr="sheet piling"/>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5105400" y="1600200"/>
            <a:ext cx="3810000" cy="3030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927" name="Text Box 8"/>
          <p:cNvSpPr txBox="1">
            <a:spLocks noChangeArrowheads="1"/>
          </p:cNvSpPr>
          <p:nvPr/>
        </p:nvSpPr>
        <p:spPr bwMode="auto">
          <a:xfrm>
            <a:off x="4800600" y="4724400"/>
            <a:ext cx="3810000" cy="173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4"/>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4"/>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4"/>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4"/>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4"/>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4"/>
              </a:buBlip>
              <a:defRPr sz="2000">
                <a:solidFill>
                  <a:schemeClr val="tx1"/>
                </a:solidFill>
                <a:latin typeface="Arial Narrow" pitchFamily="34" charset="0"/>
              </a:defRPr>
            </a:lvl9pPr>
          </a:lstStyle>
          <a:p>
            <a:pPr eaLnBrk="1" hangingPunct="1">
              <a:buNone/>
            </a:pPr>
            <a:r>
              <a:rPr lang="en-US" altLang="en-US" sz="2800" dirty="0"/>
              <a:t>They either act on their own in bending or are tied back into the soil.</a:t>
            </a:r>
          </a:p>
          <a:p>
            <a:pPr eaLnBrk="1" hangingPunct="1">
              <a:lnSpc>
                <a:spcPct val="100000"/>
              </a:lnSpc>
              <a:buClrTx/>
              <a:buSzTx/>
              <a:buFontTx/>
              <a:buNone/>
            </a:pPr>
            <a:endParaRPr lang="en-US" altLang="en-US" sz="2400" b="0" dirty="0">
              <a:latin typeface="Times New Roman" pitchFamily="18" charset="0"/>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791262"/>
            <a:ext cx="4343400" cy="29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69340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a:xfrm>
            <a:off x="685800" y="533400"/>
            <a:ext cx="7772400" cy="990600"/>
          </a:xfrm>
        </p:spPr>
        <p:txBody>
          <a:bodyPr/>
          <a:lstStyle/>
          <a:p>
            <a:pPr eaLnBrk="1" hangingPunct="1"/>
            <a:r>
              <a:rPr lang="en-US" altLang="en-US"/>
              <a:t>Engineered Shoring Systems</a:t>
            </a:r>
          </a:p>
        </p:txBody>
      </p:sp>
      <p:sp>
        <p:nvSpPr>
          <p:cNvPr id="82948" name="Rectangle 3"/>
          <p:cNvSpPr>
            <a:spLocks noGrp="1" noChangeArrowheads="1"/>
          </p:cNvSpPr>
          <p:nvPr>
            <p:ph type="body" sz="half" idx="1"/>
          </p:nvPr>
        </p:nvSpPr>
        <p:spPr>
          <a:xfrm>
            <a:off x="4495800" y="2209800"/>
            <a:ext cx="4648200" cy="609600"/>
          </a:xfrm>
        </p:spPr>
        <p:txBody>
          <a:bodyPr/>
          <a:lstStyle/>
          <a:p>
            <a:pPr eaLnBrk="1" hangingPunct="1">
              <a:buFont typeface="Wingdings" pitchFamily="2" charset="2"/>
              <a:buNone/>
            </a:pPr>
            <a:r>
              <a:rPr lang="en-US" altLang="en-US" sz="2800" dirty="0">
                <a:latin typeface="Arial" charset="0"/>
              </a:rPr>
              <a:t>Caissons &amp; timber lagging</a:t>
            </a:r>
          </a:p>
        </p:txBody>
      </p:sp>
      <p:pic>
        <p:nvPicPr>
          <p:cNvPr id="82949" name="Picture 6" descr="shoring caison"/>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4648200" y="2743200"/>
            <a:ext cx="4191000" cy="33861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950" name="Picture 8" descr="building excavation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611312"/>
            <a:ext cx="4191000"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1" name="Text Box 9"/>
          <p:cNvSpPr txBox="1">
            <a:spLocks noChangeArrowheads="1"/>
          </p:cNvSpPr>
          <p:nvPr/>
        </p:nvSpPr>
        <p:spPr bwMode="auto">
          <a:xfrm>
            <a:off x="533400" y="4419600"/>
            <a:ext cx="3276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5"/>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5"/>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5"/>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5"/>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5"/>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5"/>
              </a:buBlip>
              <a:defRPr sz="2000">
                <a:solidFill>
                  <a:schemeClr val="tx1"/>
                </a:solidFill>
                <a:latin typeface="Arial Narrow" pitchFamily="34" charset="0"/>
              </a:defRPr>
            </a:lvl9pPr>
          </a:lstStyle>
          <a:p>
            <a:pPr eaLnBrk="1" hangingPunct="1">
              <a:lnSpc>
                <a:spcPct val="100000"/>
              </a:lnSpc>
              <a:buClrTx/>
              <a:buSzTx/>
              <a:buFontTx/>
              <a:buNone/>
            </a:pPr>
            <a:r>
              <a:rPr lang="en-US" altLang="en-US" sz="2800">
                <a:latin typeface="Arial" charset="0"/>
              </a:rPr>
              <a:t>Soil ties &amp; mesh</a:t>
            </a:r>
          </a:p>
        </p:txBody>
      </p:sp>
    </p:spTree>
    <p:extLst>
      <p:ext uri="{BB962C8B-B14F-4D97-AF65-F5344CB8AC3E}">
        <p14:creationId xmlns:p14="http://schemas.microsoft.com/office/powerpoint/2010/main" val="2686216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2"/>
          <p:cNvSpPr>
            <a:spLocks noGrp="1" noChangeArrowheads="1"/>
          </p:cNvSpPr>
          <p:nvPr>
            <p:ph type="title"/>
          </p:nvPr>
        </p:nvSpPr>
        <p:spPr/>
        <p:txBody>
          <a:bodyPr/>
          <a:lstStyle/>
          <a:p>
            <a:pPr eaLnBrk="1" hangingPunct="1"/>
            <a:r>
              <a:rPr lang="en-US" altLang="en-US"/>
              <a:t>Access and Egress</a:t>
            </a:r>
          </a:p>
        </p:txBody>
      </p:sp>
      <p:sp>
        <p:nvSpPr>
          <p:cNvPr id="92164" name="Rectangle 3"/>
          <p:cNvSpPr>
            <a:spLocks noGrp="1" noChangeArrowheads="1"/>
          </p:cNvSpPr>
          <p:nvPr>
            <p:ph type="body" sz="half" idx="1"/>
          </p:nvPr>
        </p:nvSpPr>
        <p:spPr>
          <a:xfrm>
            <a:off x="609600" y="1600200"/>
            <a:ext cx="3810000" cy="4114800"/>
          </a:xfrm>
        </p:spPr>
        <p:txBody>
          <a:bodyPr/>
          <a:lstStyle/>
          <a:p>
            <a:pPr eaLnBrk="1" hangingPunct="1"/>
            <a:r>
              <a:rPr lang="en-US" altLang="en-US" sz="2800" dirty="0"/>
              <a:t>Required in excavations over 4 feet deep.</a:t>
            </a:r>
          </a:p>
          <a:p>
            <a:pPr eaLnBrk="1" hangingPunct="1"/>
            <a:r>
              <a:rPr lang="en-US" altLang="en-US" sz="2800" dirty="0"/>
              <a:t>Must be able to walk out without use of hands.</a:t>
            </a:r>
          </a:p>
          <a:p>
            <a:pPr eaLnBrk="1" hangingPunct="1"/>
            <a:r>
              <a:rPr lang="en-US" altLang="en-US" sz="2800" dirty="0"/>
              <a:t>Provided with less than 25 feet of travel or every 50 feet.</a:t>
            </a:r>
          </a:p>
        </p:txBody>
      </p:sp>
      <p:pic>
        <p:nvPicPr>
          <p:cNvPr id="92165" name="Picture 6" descr="access 1"/>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4267200" y="2362200"/>
            <a:ext cx="4572000" cy="3459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766780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381000" y="1295400"/>
            <a:ext cx="8229600" cy="4525963"/>
          </a:xfrm>
        </p:spPr>
        <p:txBody>
          <a:bodyPr/>
          <a:lstStyle/>
          <a:p>
            <a:r>
              <a:rPr lang="en-US" dirty="0"/>
              <a:t>Understand hazards associated with;</a:t>
            </a:r>
          </a:p>
          <a:p>
            <a:pPr lvl="1"/>
            <a:r>
              <a:rPr lang="en-US" dirty="0"/>
              <a:t>Excavation Collapses</a:t>
            </a:r>
          </a:p>
          <a:p>
            <a:pPr lvl="1"/>
            <a:r>
              <a:rPr lang="en-US" dirty="0"/>
              <a:t>Working on Heavy Equipment</a:t>
            </a:r>
          </a:p>
          <a:p>
            <a:pPr lvl="1"/>
            <a:r>
              <a:rPr lang="en-US" dirty="0"/>
              <a:t>Guarding of Tools and Equipment</a:t>
            </a:r>
          </a:p>
          <a:p>
            <a:r>
              <a:rPr lang="en-US" dirty="0"/>
              <a:t>Identify OSHA requirements related to Caught-in-Between hazards in construction.</a:t>
            </a:r>
          </a:p>
          <a:p>
            <a:r>
              <a:rPr lang="en-US" dirty="0"/>
              <a:t>Discuss how to manage Caught-in-Between issues on job sites</a:t>
            </a:r>
          </a:p>
          <a:p>
            <a:endParaRPr lang="en-US" dirty="0"/>
          </a:p>
        </p:txBody>
      </p:sp>
      <p:sp>
        <p:nvSpPr>
          <p:cNvPr id="4" name="Footer Placeholder 3"/>
          <p:cNvSpPr>
            <a:spLocks noGrp="1"/>
          </p:cNvSpPr>
          <p:nvPr>
            <p:ph type="ftr" sz="quarter" idx="4294967295"/>
          </p:nvPr>
        </p:nvSpPr>
        <p:spPr>
          <a:xfrm>
            <a:off x="3124200" y="6248400"/>
            <a:ext cx="2895600" cy="457200"/>
          </a:xfrm>
          <a:prstGeom prst="rect">
            <a:avLst/>
          </a:prstGeom>
        </p:spPr>
        <p:txBody>
          <a:bodyPr/>
          <a:lstStyle/>
          <a:p>
            <a:pPr>
              <a:defRPr/>
            </a:pPr>
            <a:r>
              <a:rPr lang="en-US" dirty="0">
                <a:solidFill>
                  <a:srgbClr val="000000"/>
                </a:solidFill>
              </a:rPr>
              <a:t>AGC of America</a:t>
            </a:r>
          </a:p>
        </p:txBody>
      </p:sp>
    </p:spTree>
    <p:extLst>
      <p:ext uri="{BB962C8B-B14F-4D97-AF65-F5344CB8AC3E}">
        <p14:creationId xmlns:p14="http://schemas.microsoft.com/office/powerpoint/2010/main" val="25985199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2"/>
          <p:cNvSpPr>
            <a:spLocks noGrp="1" noChangeArrowheads="1"/>
          </p:cNvSpPr>
          <p:nvPr>
            <p:ph type="title" sz="quarter"/>
          </p:nvPr>
        </p:nvSpPr>
        <p:spPr>
          <a:xfrm>
            <a:off x="685800" y="533400"/>
            <a:ext cx="3022600" cy="1143000"/>
          </a:xfrm>
        </p:spPr>
        <p:txBody>
          <a:bodyPr/>
          <a:lstStyle/>
          <a:p>
            <a:pPr eaLnBrk="1" hangingPunct="1"/>
            <a:r>
              <a:rPr lang="en-US" altLang="en-US" sz="4000"/>
              <a:t>Excavation</a:t>
            </a:r>
            <a:br>
              <a:rPr lang="en-US" altLang="en-US" sz="4000"/>
            </a:br>
            <a:r>
              <a:rPr lang="en-US" altLang="en-US" sz="4000"/>
              <a:t>Accidents</a:t>
            </a:r>
          </a:p>
        </p:txBody>
      </p:sp>
      <p:pic>
        <p:nvPicPr>
          <p:cNvPr id="102405" name="Picture 4" descr="rescue trench 3"/>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259918" y="457200"/>
            <a:ext cx="3398308"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406" name="Picture 5" descr="Rescue Workers"/>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381000" y="1905000"/>
            <a:ext cx="4842514" cy="3352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2039529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Causes of Crushing Fatalities</a:t>
            </a:r>
          </a:p>
        </p:txBody>
      </p:sp>
      <p:sp>
        <p:nvSpPr>
          <p:cNvPr id="16387" name="Rectangle 3"/>
          <p:cNvSpPr>
            <a:spLocks noGrp="1" noChangeArrowheads="1"/>
          </p:cNvSpPr>
          <p:nvPr>
            <p:ph type="body" sz="half" idx="4294967295"/>
          </p:nvPr>
        </p:nvSpPr>
        <p:spPr>
          <a:xfrm>
            <a:off x="4800600" y="5410200"/>
            <a:ext cx="3886200" cy="954088"/>
          </a:xfrm>
          <a:noFill/>
        </p:spPr>
        <p:txBody>
          <a:bodyPr>
            <a:spAutoFit/>
          </a:bodyPr>
          <a:lstStyle/>
          <a:p>
            <a:pPr marL="0" indent="0" eaLnBrk="1" hangingPunct="1">
              <a:spcBef>
                <a:spcPct val="0"/>
              </a:spcBef>
              <a:buClr>
                <a:schemeClr val="folHlink"/>
              </a:buClr>
              <a:buSzPct val="60000"/>
              <a:buFont typeface="MT Symbol" pitchFamily="82" charset="2"/>
              <a:buNone/>
            </a:pPr>
            <a:r>
              <a:rPr lang="en-US" altLang="en-US">
                <a:latin typeface="Arial" charset="0"/>
                <a:cs typeface="Arial" charset="0"/>
              </a:rPr>
              <a:t>Caught between crane and carriage</a:t>
            </a:r>
          </a:p>
        </p:txBody>
      </p:sp>
      <p:pic>
        <p:nvPicPr>
          <p:cNvPr id="16388" name="Picture 5" descr="crane track barricade"/>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295400"/>
            <a:ext cx="3836988"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Line 7"/>
          <p:cNvSpPr>
            <a:spLocks noChangeShapeType="1"/>
          </p:cNvSpPr>
          <p:nvPr/>
        </p:nvSpPr>
        <p:spPr bwMode="auto">
          <a:xfrm flipV="1">
            <a:off x="5867400" y="3962400"/>
            <a:ext cx="838200" cy="609600"/>
          </a:xfrm>
          <a:prstGeom prst="line">
            <a:avLst/>
          </a:prstGeom>
          <a:noFill/>
          <a:ln w="76200">
            <a:solidFill>
              <a:srgbClr val="CC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6390" name="Text Box 8"/>
          <p:cNvSpPr txBox="1">
            <a:spLocks noChangeArrowheads="1"/>
          </p:cNvSpPr>
          <p:nvPr/>
        </p:nvSpPr>
        <p:spPr bwMode="auto">
          <a:xfrm>
            <a:off x="381000" y="5410200"/>
            <a:ext cx="4191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800"/>
              <a:t>Caught between equipment and …..</a:t>
            </a:r>
          </a:p>
        </p:txBody>
      </p:sp>
      <p:pic>
        <p:nvPicPr>
          <p:cNvPr id="16391" name="Picture 11" descr="dozer"/>
          <p:cNvPicPr>
            <a:picLocks noGrp="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495300" y="1179205"/>
            <a:ext cx="3962400" cy="3382963"/>
          </a:xfrm>
          <a:noFill/>
        </p:spPr>
      </p:pic>
      <p:sp>
        <p:nvSpPr>
          <p:cNvPr id="8" name="AutoShape 7"/>
          <p:cNvSpPr>
            <a:spLocks noChangeArrowheads="1"/>
          </p:cNvSpPr>
          <p:nvPr/>
        </p:nvSpPr>
        <p:spPr bwMode="auto">
          <a:xfrm>
            <a:off x="533400" y="22098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8575">
            <a:solidFill>
              <a:srgbClr val="C00000"/>
            </a:solid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Equipment Maintenance</a:t>
            </a:r>
          </a:p>
        </p:txBody>
      </p:sp>
      <p:sp>
        <p:nvSpPr>
          <p:cNvPr id="3" name="Content Placeholder 2"/>
          <p:cNvSpPr>
            <a:spLocks noGrp="1"/>
          </p:cNvSpPr>
          <p:nvPr>
            <p:ph idx="1"/>
          </p:nvPr>
        </p:nvSpPr>
        <p:spPr>
          <a:xfrm>
            <a:off x="533400" y="1752600"/>
            <a:ext cx="3352800" cy="3916363"/>
          </a:xfrm>
        </p:spPr>
        <p:txBody>
          <a:bodyPr/>
          <a:lstStyle/>
          <a:p>
            <a:r>
              <a:rPr lang="en-US" dirty="0"/>
              <a:t>Always Lock and Block Equipment before working in it.</a:t>
            </a:r>
          </a:p>
          <a:p>
            <a:r>
              <a:rPr lang="en-US" dirty="0"/>
              <a:t>No exposed moving parts.</a:t>
            </a:r>
          </a:p>
          <a:p>
            <a:r>
              <a:rPr lang="en-US" dirty="0"/>
              <a:t>Nothing held up by hydraulics</a:t>
            </a:r>
          </a:p>
        </p:txBody>
      </p:sp>
      <p:pic>
        <p:nvPicPr>
          <p:cNvPr id="2050" name="Picture 2" descr="C:\Users\Bob\Documents\Safecon pictures\roadwork\Equipment\Equipment Blocked.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4082" y="1447800"/>
            <a:ext cx="4719918"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219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Date Placeholder 4"/>
          <p:cNvSpPr>
            <a:spLocks noGrp="1"/>
          </p:cNvSpPr>
          <p:nvPr>
            <p:ph type="dt" sz="quarter" idx="4294967295"/>
          </p:nvPr>
        </p:nvSpPr>
        <p:spPr>
          <a:xfrm>
            <a:off x="457200" y="6245225"/>
            <a:ext cx="2133600" cy="476250"/>
          </a:xfrm>
          <a:prstGeom prst="rect">
            <a:avLst/>
          </a:prstGeo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en-US">
                <a:solidFill>
                  <a:srgbClr val="000000"/>
                </a:solidFill>
              </a:rPr>
              <a:t>  </a:t>
            </a:r>
          </a:p>
        </p:txBody>
      </p:sp>
      <p:sp>
        <p:nvSpPr>
          <p:cNvPr id="167939" name="Rectangle 2"/>
          <p:cNvSpPr>
            <a:spLocks noGrp="1" noChangeArrowheads="1"/>
          </p:cNvSpPr>
          <p:nvPr>
            <p:ph type="title"/>
          </p:nvPr>
        </p:nvSpPr>
        <p:spPr>
          <a:xfrm>
            <a:off x="685800" y="152400"/>
            <a:ext cx="7772400" cy="1143000"/>
          </a:xfrm>
        </p:spPr>
        <p:txBody>
          <a:bodyPr/>
          <a:lstStyle/>
          <a:p>
            <a:pPr eaLnBrk="1" hangingPunct="1"/>
            <a:r>
              <a:rPr lang="en-US" altLang="en-US" b="1" dirty="0"/>
              <a:t>Catches and Pinches</a:t>
            </a:r>
          </a:p>
        </p:txBody>
      </p:sp>
      <p:sp>
        <p:nvSpPr>
          <p:cNvPr id="167940" name="Rectangle 3"/>
          <p:cNvSpPr>
            <a:spLocks noGrp="1" noChangeArrowheads="1"/>
          </p:cNvSpPr>
          <p:nvPr>
            <p:ph type="body" sz="half" idx="1"/>
          </p:nvPr>
        </p:nvSpPr>
        <p:spPr>
          <a:xfrm>
            <a:off x="533400" y="1752600"/>
            <a:ext cx="4114800" cy="1066800"/>
          </a:xfrm>
        </p:spPr>
        <p:txBody>
          <a:bodyPr/>
          <a:lstStyle/>
          <a:p>
            <a:pPr eaLnBrk="1" hangingPunct="1"/>
            <a:r>
              <a:rPr lang="en-US" altLang="en-US" sz="2800" dirty="0"/>
              <a:t>Always watch the position of hands and feet around movable objects.</a:t>
            </a:r>
          </a:p>
        </p:txBody>
      </p:sp>
      <p:pic>
        <p:nvPicPr>
          <p:cNvPr id="6146" name="Picture 2" descr="C:\Users\Bob\Documents\Safecon pictures\Cranes\38.jpg"/>
          <p:cNvPicPr>
            <a:picLocks noChangeAspect="1" noChangeArrowheads="1"/>
          </p:cNvPicPr>
          <p:nvPr/>
        </p:nvPicPr>
        <p:blipFill rotWithShape="1">
          <a:blip r:embed="rId2">
            <a:extLst>
              <a:ext uri="{28A0092B-C50C-407E-A947-70E740481C1C}">
                <a14:useLocalDpi xmlns:a14="http://schemas.microsoft.com/office/drawing/2010/main" val="0"/>
              </a:ext>
            </a:extLst>
          </a:blip>
          <a:srcRect l="18523" t="8442" r="16857"/>
          <a:stretch/>
        </p:blipFill>
        <p:spPr bwMode="auto">
          <a:xfrm>
            <a:off x="5486400" y="1371600"/>
            <a:ext cx="3052917" cy="4878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4711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Date Placeholder 4"/>
          <p:cNvSpPr>
            <a:spLocks noGrp="1"/>
          </p:cNvSpPr>
          <p:nvPr>
            <p:ph type="dt" sz="quarter" idx="4294967295"/>
          </p:nvPr>
        </p:nvSpPr>
        <p:spPr>
          <a:xfrm>
            <a:off x="3124200" y="6248400"/>
            <a:ext cx="2895600" cy="457200"/>
          </a:xfrm>
          <a:prstGeom prst="rect">
            <a:avLst/>
          </a:prstGeom>
          <a:noFill/>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a:spcBef>
                <a:spcPct val="0"/>
              </a:spcBef>
              <a:buClrTx/>
              <a:buSzTx/>
              <a:buFontTx/>
              <a:buNone/>
            </a:pPr>
            <a:r>
              <a:rPr lang="en-US" altLang="en-US" sz="1200">
                <a:solidFill>
                  <a:srgbClr val="000000"/>
                </a:solidFill>
              </a:rPr>
              <a:t>  </a:t>
            </a:r>
          </a:p>
        </p:txBody>
      </p:sp>
      <p:sp>
        <p:nvSpPr>
          <p:cNvPr id="169987" name="Rectangle 2"/>
          <p:cNvSpPr>
            <a:spLocks noGrp="1" noChangeArrowheads="1"/>
          </p:cNvSpPr>
          <p:nvPr>
            <p:ph type="body" sz="half" idx="1"/>
          </p:nvPr>
        </p:nvSpPr>
        <p:spPr>
          <a:xfrm>
            <a:off x="4800600" y="1600200"/>
            <a:ext cx="4343400" cy="3733800"/>
          </a:xfrm>
        </p:spPr>
        <p:txBody>
          <a:bodyPr/>
          <a:lstStyle/>
          <a:p>
            <a:pPr eaLnBrk="1" hangingPunct="1">
              <a:spcBef>
                <a:spcPts val="500"/>
              </a:spcBef>
              <a:spcAft>
                <a:spcPts val="500"/>
              </a:spcAft>
            </a:pPr>
            <a:r>
              <a:rPr lang="en-US" altLang="en-US" sz="2800"/>
              <a:t>A truck driver was working between the frame and dump box of a dump truck. </a:t>
            </a:r>
          </a:p>
          <a:p>
            <a:pPr eaLnBrk="1" hangingPunct="1">
              <a:spcBef>
                <a:spcPts val="500"/>
              </a:spcBef>
              <a:spcAft>
                <a:spcPts val="500"/>
              </a:spcAft>
            </a:pPr>
            <a:r>
              <a:rPr lang="en-US" altLang="en-US" sz="2800"/>
              <a:t>The dump box dropped suddenly, crushing his head. </a:t>
            </a:r>
          </a:p>
        </p:txBody>
      </p:sp>
      <p:sp>
        <p:nvSpPr>
          <p:cNvPr id="2" name="TextBox 1"/>
          <p:cNvSpPr txBox="1"/>
          <p:nvPr/>
        </p:nvSpPr>
        <p:spPr>
          <a:xfrm>
            <a:off x="838200" y="533400"/>
            <a:ext cx="7924800" cy="769938"/>
          </a:xfrm>
          <a:prstGeom prst="rect">
            <a:avLst/>
          </a:prstGeom>
          <a:noFill/>
        </p:spPr>
        <p:txBody>
          <a:bodyPr>
            <a:spAutoFit/>
          </a:bodyPr>
          <a:lstStyle/>
          <a:p>
            <a:pPr eaLnBrk="0" fontAlgn="base" hangingPunct="0">
              <a:spcBef>
                <a:spcPct val="50000"/>
              </a:spcBef>
              <a:spcAft>
                <a:spcPct val="0"/>
              </a:spcAft>
              <a:defRPr/>
            </a:pPr>
            <a:r>
              <a:rPr lang="en-US" sz="4400" b="1" dirty="0">
                <a:solidFill>
                  <a:srgbClr val="000000"/>
                </a:solidFill>
                <a:cs typeface="Arial" charset="0"/>
              </a:rPr>
              <a:t>Pinned Between Equipment</a:t>
            </a:r>
            <a:endParaRPr lang="en-US" sz="4400" dirty="0">
              <a:solidFill>
                <a:srgbClr val="000000"/>
              </a:solidFill>
              <a:cs typeface="Arial" charset="0"/>
            </a:endParaRPr>
          </a:p>
        </p:txBody>
      </p:sp>
      <p:pic>
        <p:nvPicPr>
          <p:cNvPr id="169990" name="Picture 4" descr="main 6 truck block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752600"/>
            <a:ext cx="4648200" cy="3486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AutoShape 7"/>
          <p:cNvSpPr>
            <a:spLocks noChangeArrowheads="1"/>
          </p:cNvSpPr>
          <p:nvPr/>
        </p:nvSpPr>
        <p:spPr bwMode="auto">
          <a:xfrm>
            <a:off x="838200" y="26670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Tree>
    <p:extLst>
      <p:ext uri="{BB962C8B-B14F-4D97-AF65-F5344CB8AC3E}">
        <p14:creationId xmlns:p14="http://schemas.microsoft.com/office/powerpoint/2010/main" val="995448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8"/>
          <p:cNvSpPr>
            <a:spLocks noGrp="1" noChangeArrowheads="1"/>
          </p:cNvSpPr>
          <p:nvPr>
            <p:ph type="title"/>
          </p:nvPr>
        </p:nvSpPr>
        <p:spPr/>
        <p:txBody>
          <a:bodyPr/>
          <a:lstStyle/>
          <a:p>
            <a:pPr eaLnBrk="1" hangingPunct="1"/>
            <a:r>
              <a:rPr lang="en-US" altLang="en-US" b="1" dirty="0"/>
              <a:t>NOT Good!!!</a:t>
            </a:r>
          </a:p>
        </p:txBody>
      </p:sp>
      <p:pic>
        <p:nvPicPr>
          <p:cNvPr id="172036" name="Picture 7" descr="main 4 truck block 4"/>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l="14317" r="17500"/>
          <a:stretch>
            <a:fillRect/>
          </a:stretch>
        </p:blipFill>
        <p:spPr>
          <a:xfrm>
            <a:off x="381000" y="1481138"/>
            <a:ext cx="4195763" cy="4614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2037" name="Content Placeholder 1"/>
          <p:cNvSpPr>
            <a:spLocks noGrp="1"/>
          </p:cNvSpPr>
          <p:nvPr>
            <p:ph sz="half" idx="1"/>
          </p:nvPr>
        </p:nvSpPr>
        <p:spPr>
          <a:xfrm>
            <a:off x="5715000" y="765175"/>
            <a:ext cx="2438400" cy="609600"/>
          </a:xfrm>
        </p:spPr>
        <p:txBody>
          <a:bodyPr/>
          <a:lstStyle/>
          <a:p>
            <a:pPr marL="0" indent="0" eaLnBrk="1" hangingPunct="1">
              <a:buFont typeface="Wingdings" pitchFamily="2" charset="2"/>
              <a:buNone/>
            </a:pPr>
            <a:r>
              <a:rPr lang="en-US" altLang="en-US" sz="4400" b="1" dirty="0"/>
              <a:t>BETTER</a:t>
            </a:r>
          </a:p>
        </p:txBody>
      </p:sp>
      <p:pic>
        <p:nvPicPr>
          <p:cNvPr id="172038" name="Picture 2" descr="C:\Users\Bob Emmerich\Documents\Safecon pictures\roadwork\Equipment\Truck Box stands.bmp"/>
          <p:cNvPicPr>
            <a:picLocks noChangeAspect="1" noChangeArrowheads="1"/>
          </p:cNvPicPr>
          <p:nvPr/>
        </p:nvPicPr>
        <p:blipFill>
          <a:blip r:embed="rId3" cstate="print">
            <a:extLst>
              <a:ext uri="{28A0092B-C50C-407E-A947-70E740481C1C}">
                <a14:useLocalDpi xmlns:a14="http://schemas.microsoft.com/office/drawing/2010/main" val="0"/>
              </a:ext>
            </a:extLst>
          </a:blip>
          <a:srcRect l="36191" r="7553"/>
          <a:stretch>
            <a:fillRect/>
          </a:stretch>
        </p:blipFill>
        <p:spPr bwMode="auto">
          <a:xfrm>
            <a:off x="4789488" y="1450975"/>
            <a:ext cx="3897312" cy="472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4294967295"/>
          </p:nvPr>
        </p:nvSpPr>
        <p:spPr>
          <a:xfrm>
            <a:off x="3124200" y="6248400"/>
            <a:ext cx="2895600" cy="457200"/>
          </a:xfrm>
          <a:prstGeom prst="rect">
            <a:avLst/>
          </a:prstGeom>
        </p:spPr>
        <p:txBody>
          <a:bodyPr/>
          <a:lstStyle/>
          <a:p>
            <a:pPr>
              <a:defRPr/>
            </a:pPr>
            <a:r>
              <a:rPr lang="en-US" dirty="0">
                <a:solidFill>
                  <a:srgbClr val="000000"/>
                </a:solidFill>
              </a:rPr>
              <a:t>AGC of America</a:t>
            </a:r>
          </a:p>
        </p:txBody>
      </p:sp>
      <p:sp>
        <p:nvSpPr>
          <p:cNvPr id="8" name="AutoShape 7"/>
          <p:cNvSpPr>
            <a:spLocks noChangeArrowheads="1"/>
          </p:cNvSpPr>
          <p:nvPr/>
        </p:nvSpPr>
        <p:spPr bwMode="auto">
          <a:xfrm>
            <a:off x="1143000" y="2838758"/>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8575">
            <a:solidFill>
              <a:srgbClr val="C00000"/>
            </a:solidFill>
            <a:miter lim="800000"/>
            <a:headEnd/>
            <a:tailEnd/>
          </a:ln>
        </p:spPr>
        <p:txBody>
          <a:bodyPr wrap="none" anchor="ctr"/>
          <a:lstStyle/>
          <a:p>
            <a:endParaRPr lang="en-US"/>
          </a:p>
        </p:txBody>
      </p:sp>
    </p:spTree>
    <p:extLst>
      <p:ext uri="{BB962C8B-B14F-4D97-AF65-F5344CB8AC3E}">
        <p14:creationId xmlns:p14="http://schemas.microsoft.com/office/powerpoint/2010/main" val="3299987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Date Placeholder 2"/>
          <p:cNvSpPr>
            <a:spLocks noGrp="1"/>
          </p:cNvSpPr>
          <p:nvPr>
            <p:ph type="dt" sz="quarter" idx="4294967295"/>
          </p:nvPr>
        </p:nvSpPr>
        <p:spPr>
          <a:xfrm>
            <a:off x="3124200" y="6248400"/>
            <a:ext cx="2895600" cy="457200"/>
          </a:xfrm>
          <a:prstGeom prst="rect">
            <a:avLst/>
          </a:prstGeom>
          <a:noFill/>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a:spcBef>
                <a:spcPct val="0"/>
              </a:spcBef>
              <a:buClrTx/>
              <a:buSzTx/>
              <a:buFontTx/>
              <a:buNone/>
            </a:pPr>
            <a:r>
              <a:rPr lang="en-US" altLang="en-US" sz="1200">
                <a:solidFill>
                  <a:srgbClr val="000000"/>
                </a:solidFill>
              </a:rPr>
              <a:t>  </a:t>
            </a:r>
          </a:p>
        </p:txBody>
      </p:sp>
      <p:sp>
        <p:nvSpPr>
          <p:cNvPr id="173059" name="Rectangle 2"/>
          <p:cNvSpPr>
            <a:spLocks noGrp="1" noChangeArrowheads="1"/>
          </p:cNvSpPr>
          <p:nvPr>
            <p:ph type="title"/>
          </p:nvPr>
        </p:nvSpPr>
        <p:spPr/>
        <p:txBody>
          <a:bodyPr/>
          <a:lstStyle/>
          <a:p>
            <a:pPr eaLnBrk="1" hangingPunct="1"/>
            <a:r>
              <a:rPr lang="en-US" altLang="en-US" b="1" dirty="0"/>
              <a:t>Maintenance Hazards</a:t>
            </a:r>
          </a:p>
        </p:txBody>
      </p:sp>
      <p:sp>
        <p:nvSpPr>
          <p:cNvPr id="173060" name="Text Box 3"/>
          <p:cNvSpPr txBox="1">
            <a:spLocks noChangeArrowheads="1"/>
          </p:cNvSpPr>
          <p:nvPr/>
        </p:nvSpPr>
        <p:spPr bwMode="auto">
          <a:xfrm>
            <a:off x="4953000" y="1905000"/>
            <a:ext cx="3733800" cy="2062163"/>
          </a:xfrm>
          <a:prstGeom prst="rect">
            <a:avLst/>
          </a:prstGeom>
          <a:noFill/>
          <a:ln>
            <a:noFill/>
          </a:ln>
          <a:effectLst/>
          <a:extLst>
            <a:ext uri="{909E8E84-426E-40DD-AFC4-6F175D3DCCD1}">
              <a14:hiddenFill xmlns:a14="http://schemas.microsoft.com/office/drawing/2010/main">
                <a:solidFill>
                  <a:schemeClr val="bg1">
                    <a:alpha val="50195"/>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43684" dir="2700000" algn="ctr" rotWithShape="0">
                    <a:srgbClr val="CC9900"/>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a:solidFill>
                  <a:srgbClr val="000000"/>
                </a:solidFill>
                <a:cs typeface="Arial" pitchFamily="34" charset="0"/>
              </a:rPr>
              <a:t>No workers under equipment that is not sufficiently supported</a:t>
            </a:r>
          </a:p>
        </p:txBody>
      </p:sp>
      <p:pic>
        <p:nvPicPr>
          <p:cNvPr id="173061" name="Picture 4" descr="jac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128838"/>
            <a:ext cx="4724400"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2" name="Picture 5" descr="faith%2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4197350"/>
            <a:ext cx="4171950"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7"/>
          <p:cNvSpPr>
            <a:spLocks noChangeArrowheads="1"/>
          </p:cNvSpPr>
          <p:nvPr/>
        </p:nvSpPr>
        <p:spPr bwMode="auto">
          <a:xfrm>
            <a:off x="3559366" y="3967163"/>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8575">
            <a:solidFill>
              <a:srgbClr val="C00000"/>
            </a:solidFill>
            <a:miter lim="800000"/>
            <a:headEnd/>
            <a:tailEnd/>
          </a:ln>
        </p:spPr>
        <p:txBody>
          <a:bodyPr wrap="none" anchor="ctr"/>
          <a:lstStyle/>
          <a:p>
            <a:endParaRPr lang="en-US"/>
          </a:p>
        </p:txBody>
      </p:sp>
    </p:spTree>
    <p:extLst>
      <p:ext uri="{BB962C8B-B14F-4D97-AF65-F5344CB8AC3E}">
        <p14:creationId xmlns:p14="http://schemas.microsoft.com/office/powerpoint/2010/main" val="400964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228600" y="0"/>
            <a:ext cx="8458200" cy="1295400"/>
          </a:xfrm>
        </p:spPr>
        <p:txBody>
          <a:bodyPr/>
          <a:lstStyle/>
          <a:p>
            <a:pPr eaLnBrk="1" hangingPunct="1"/>
            <a:r>
              <a:rPr lang="en-US" altLang="en-US">
                <a:latin typeface="Arial" charset="0"/>
                <a:cs typeface="Arial" charset="0"/>
              </a:rPr>
              <a:t>Preventing / Controlling / Abating</a:t>
            </a:r>
            <a:br>
              <a:rPr lang="en-US" altLang="en-US">
                <a:latin typeface="Arial" charset="0"/>
                <a:cs typeface="Arial" charset="0"/>
              </a:rPr>
            </a:br>
            <a:r>
              <a:rPr lang="en-US" altLang="en-US">
                <a:latin typeface="Arial" charset="0"/>
                <a:cs typeface="Arial" charset="0"/>
              </a:rPr>
              <a:t>Maintenance Hazards</a:t>
            </a:r>
          </a:p>
        </p:txBody>
      </p:sp>
      <p:sp>
        <p:nvSpPr>
          <p:cNvPr id="20484" name="Rectangle 3"/>
          <p:cNvSpPr>
            <a:spLocks noGrp="1" noChangeArrowheads="1"/>
          </p:cNvSpPr>
          <p:nvPr>
            <p:ph type="body" sz="half" idx="1"/>
          </p:nvPr>
        </p:nvSpPr>
        <p:spPr>
          <a:xfrm>
            <a:off x="228600" y="1447800"/>
            <a:ext cx="8077200" cy="5181600"/>
          </a:xfrm>
        </p:spPr>
        <p:txBody>
          <a:bodyPr/>
          <a:lstStyle/>
          <a:p>
            <a:pPr eaLnBrk="1" hangingPunct="1">
              <a:lnSpc>
                <a:spcPct val="90000"/>
              </a:lnSpc>
            </a:pPr>
            <a:r>
              <a:rPr lang="en-US" altLang="en-US" sz="2400" b="1" dirty="0">
                <a:latin typeface="Arial" charset="0"/>
                <a:cs typeface="Arial" charset="0"/>
              </a:rPr>
              <a:t>Lockout equipment</a:t>
            </a:r>
          </a:p>
          <a:p>
            <a:pPr eaLnBrk="1" hangingPunct="1">
              <a:lnSpc>
                <a:spcPct val="90000"/>
              </a:lnSpc>
            </a:pPr>
            <a:r>
              <a:rPr lang="en-US" altLang="en-US" sz="2400" b="1" dirty="0">
                <a:latin typeface="Arial" charset="0"/>
                <a:cs typeface="Arial" charset="0"/>
              </a:rPr>
              <a:t>Tag out the equipment (when Lockout is not possible)</a:t>
            </a:r>
          </a:p>
        </p:txBody>
      </p:sp>
      <p:pic>
        <p:nvPicPr>
          <p:cNvPr id="20485" name="Picture 4" descr="loto-tag"/>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7467600" y="1295400"/>
            <a:ext cx="1676400" cy="3503543"/>
          </a:xfrm>
          <a:noFill/>
        </p:spPr>
      </p:pic>
      <p:sp>
        <p:nvSpPr>
          <p:cNvPr id="2" name="Content Placeholder 1"/>
          <p:cNvSpPr>
            <a:spLocks noGrp="1"/>
          </p:cNvSpPr>
          <p:nvPr>
            <p:ph sz="quarter" idx="3"/>
          </p:nvPr>
        </p:nvSpPr>
        <p:spPr/>
        <p:txBody>
          <a:bodyPr/>
          <a:lstStyle/>
          <a:p>
            <a:endParaRPr lang="en-US"/>
          </a:p>
        </p:txBody>
      </p:sp>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3755" t="9195" r="8230" b="7731"/>
          <a:stretch/>
        </p:blipFill>
        <p:spPr bwMode="auto">
          <a:xfrm>
            <a:off x="1295400" y="2713703"/>
            <a:ext cx="4837471" cy="3864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8"/>
          <p:cNvSpPr>
            <a:spLocks noGrp="1" noChangeArrowheads="1"/>
          </p:cNvSpPr>
          <p:nvPr>
            <p:ph type="title"/>
          </p:nvPr>
        </p:nvSpPr>
        <p:spPr/>
        <p:txBody>
          <a:bodyPr/>
          <a:lstStyle/>
          <a:p>
            <a:pPr eaLnBrk="1" hangingPunct="1"/>
            <a:r>
              <a:rPr lang="en-US" altLang="en-US" b="1" dirty="0"/>
              <a:t>Support!!</a:t>
            </a:r>
          </a:p>
        </p:txBody>
      </p:sp>
      <p:pic>
        <p:nvPicPr>
          <p:cNvPr id="171011" name="Picture 4" descr="P9050030"/>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381000" y="2743200"/>
            <a:ext cx="5105400" cy="3829050"/>
          </a:xfrm>
        </p:spPr>
      </p:pic>
      <p:pic>
        <p:nvPicPr>
          <p:cNvPr id="171012" name="Picture 7" descr="100_1515"/>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a:xfrm>
            <a:off x="4419600" y="533400"/>
            <a:ext cx="4305300" cy="3228975"/>
          </a:xfrm>
          <a:noFill/>
        </p:spPr>
      </p:pic>
      <p:sp>
        <p:nvSpPr>
          <p:cNvPr id="2" name="Date Placeholder 1"/>
          <p:cNvSpPr>
            <a:spLocks noGrp="1"/>
          </p:cNvSpPr>
          <p:nvPr>
            <p:ph type="dt" sz="half" idx="4294967295"/>
          </p:nvPr>
        </p:nvSpPr>
        <p:spPr>
          <a:xfrm>
            <a:off x="457200" y="6245225"/>
            <a:ext cx="2133600" cy="476250"/>
          </a:xfrm>
          <a:prstGeom prst="rect">
            <a:avLst/>
          </a:prstGeom>
        </p:spPr>
        <p:txBody>
          <a:bodyPr/>
          <a:lstStyle/>
          <a:p>
            <a:pPr>
              <a:defRPr/>
            </a:pPr>
            <a:r>
              <a:rPr lang="en-US">
                <a:solidFill>
                  <a:srgbClr val="000000"/>
                </a:solidFill>
              </a:rPr>
              <a:t>  </a:t>
            </a:r>
          </a:p>
        </p:txBody>
      </p:sp>
      <p:sp>
        <p:nvSpPr>
          <p:cNvPr id="3" name="Footer Placeholder 2"/>
          <p:cNvSpPr>
            <a:spLocks noGrp="1"/>
          </p:cNvSpPr>
          <p:nvPr>
            <p:ph type="ftr" sz="quarter" idx="4294967295"/>
          </p:nvPr>
        </p:nvSpPr>
        <p:spPr>
          <a:xfrm>
            <a:off x="3124200" y="6248400"/>
            <a:ext cx="2895600" cy="457200"/>
          </a:xfrm>
          <a:prstGeom prst="rect">
            <a:avLst/>
          </a:prstGeom>
        </p:spPr>
        <p:txBody>
          <a:bodyPr/>
          <a:lstStyle/>
          <a:p>
            <a:pPr>
              <a:defRPr/>
            </a:pPr>
            <a:r>
              <a:rPr lang="en-US">
                <a:solidFill>
                  <a:srgbClr val="000000"/>
                </a:solidFill>
              </a:rPr>
              <a:t>AGC of America</a:t>
            </a:r>
          </a:p>
        </p:txBody>
      </p:sp>
      <p:sp>
        <p:nvSpPr>
          <p:cNvPr id="4" name="TextBox 3"/>
          <p:cNvSpPr txBox="1"/>
          <p:nvPr/>
        </p:nvSpPr>
        <p:spPr>
          <a:xfrm>
            <a:off x="5867400" y="4800600"/>
            <a:ext cx="2438400" cy="523220"/>
          </a:xfrm>
          <a:prstGeom prst="rect">
            <a:avLst/>
          </a:prstGeom>
          <a:noFill/>
        </p:spPr>
        <p:txBody>
          <a:bodyPr wrap="square" rtlCol="0">
            <a:spAutoFit/>
          </a:bodyPr>
          <a:lstStyle/>
          <a:p>
            <a:r>
              <a:rPr lang="en-US" sz="2800" b="1" dirty="0"/>
              <a:t>Stay Bracket</a:t>
            </a:r>
          </a:p>
        </p:txBody>
      </p:sp>
      <p:sp>
        <p:nvSpPr>
          <p:cNvPr id="5" name="TextBox 4"/>
          <p:cNvSpPr txBox="1"/>
          <p:nvPr/>
        </p:nvSpPr>
        <p:spPr>
          <a:xfrm>
            <a:off x="698090" y="1371599"/>
            <a:ext cx="3340510" cy="954107"/>
          </a:xfrm>
          <a:prstGeom prst="rect">
            <a:avLst/>
          </a:prstGeom>
          <a:noFill/>
        </p:spPr>
        <p:txBody>
          <a:bodyPr wrap="square" rtlCol="0">
            <a:spAutoFit/>
          </a:bodyPr>
          <a:lstStyle/>
          <a:p>
            <a:r>
              <a:rPr lang="en-US" sz="2800" b="1" dirty="0"/>
              <a:t>Is this adequate ground support?</a:t>
            </a:r>
          </a:p>
        </p:txBody>
      </p:sp>
      <p:cxnSp>
        <p:nvCxnSpPr>
          <p:cNvPr id="7" name="Straight Arrow Connector 6"/>
          <p:cNvCxnSpPr/>
          <p:nvPr/>
        </p:nvCxnSpPr>
        <p:spPr>
          <a:xfrm>
            <a:off x="4038600" y="2064096"/>
            <a:ext cx="1981200" cy="221904"/>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3352800" y="5062210"/>
            <a:ext cx="2514601" cy="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25924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6"/>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28600" y="3200400"/>
            <a:ext cx="4267200" cy="3344863"/>
          </a:xfrm>
          <a:noFill/>
        </p:spPr>
      </p:pic>
      <p:sp>
        <p:nvSpPr>
          <p:cNvPr id="21507" name="Rectangle 2"/>
          <p:cNvSpPr>
            <a:spLocks noGrp="1" noChangeArrowheads="1"/>
          </p:cNvSpPr>
          <p:nvPr>
            <p:ph type="title"/>
          </p:nvPr>
        </p:nvSpPr>
        <p:spPr>
          <a:xfrm>
            <a:off x="228600" y="0"/>
            <a:ext cx="8458200" cy="990600"/>
          </a:xfrm>
        </p:spPr>
        <p:txBody>
          <a:bodyPr/>
          <a:lstStyle/>
          <a:p>
            <a:pPr eaLnBrk="1" hangingPunct="1"/>
            <a:r>
              <a:rPr lang="en-US" altLang="en-US">
                <a:latin typeface="Arial" charset="0"/>
                <a:cs typeface="Arial" charset="0"/>
              </a:rPr>
              <a:t>Machine Guarding</a:t>
            </a:r>
          </a:p>
        </p:txBody>
      </p:sp>
      <p:sp>
        <p:nvSpPr>
          <p:cNvPr id="21508" name="Rectangle 3"/>
          <p:cNvSpPr>
            <a:spLocks noGrp="1" noChangeArrowheads="1"/>
          </p:cNvSpPr>
          <p:nvPr>
            <p:ph type="body" sz="half" idx="1"/>
          </p:nvPr>
        </p:nvSpPr>
        <p:spPr>
          <a:xfrm>
            <a:off x="228600" y="1295400"/>
            <a:ext cx="4267200" cy="1600200"/>
          </a:xfrm>
        </p:spPr>
        <p:txBody>
          <a:bodyPr/>
          <a:lstStyle/>
          <a:p>
            <a:pPr eaLnBrk="1" hangingPunct="1"/>
            <a:r>
              <a:rPr lang="en-US" altLang="en-US">
                <a:latin typeface="Arial" charset="0"/>
                <a:cs typeface="Arial" charset="0"/>
              </a:rPr>
              <a:t>Install and maintain all guards on tools and heavy equipment</a:t>
            </a:r>
          </a:p>
        </p:txBody>
      </p:sp>
      <p:pic>
        <p:nvPicPr>
          <p:cNvPr id="21509" name="Picture 5" descr="table saw no guard"/>
          <p:cNvPicPr>
            <a:picLocks noChangeArrowheads="1"/>
          </p:cNvPicPr>
          <p:nvPr/>
        </p:nvPicPr>
        <p:blipFill>
          <a:blip r:embed="rId4">
            <a:extLst>
              <a:ext uri="{28A0092B-C50C-407E-A947-70E740481C1C}">
                <a14:useLocalDpi xmlns:a14="http://schemas.microsoft.com/office/drawing/2010/main" val="0"/>
              </a:ext>
            </a:extLst>
          </a:blip>
          <a:srcRect l="13388" r="11588"/>
          <a:stretch>
            <a:fillRect/>
          </a:stretch>
        </p:blipFill>
        <p:spPr bwMode="auto">
          <a:xfrm>
            <a:off x="4953000" y="914400"/>
            <a:ext cx="4191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rot="5400000" flipH="1" flipV="1">
            <a:off x="4953000" y="3200400"/>
            <a:ext cx="2057400" cy="2057400"/>
          </a:xfrm>
          <a:prstGeom prst="straightConnector1">
            <a:avLst/>
          </a:prstGeom>
          <a:ln w="38100">
            <a:solidFill>
              <a:srgbClr val="BD2427"/>
            </a:solidFill>
            <a:tailEnd type="stealth"/>
          </a:ln>
        </p:spPr>
        <p:style>
          <a:lnRef idx="1">
            <a:schemeClr val="accent1"/>
          </a:lnRef>
          <a:fillRef idx="0">
            <a:schemeClr val="accent1"/>
          </a:fillRef>
          <a:effectRef idx="0">
            <a:schemeClr val="accent1"/>
          </a:effectRef>
          <a:fontRef idx="minor">
            <a:schemeClr val="tx1"/>
          </a:fontRef>
        </p:style>
      </p:cxnSp>
      <p:sp>
        <p:nvSpPr>
          <p:cNvPr id="21511" name="Rectangle 6"/>
          <p:cNvSpPr>
            <a:spLocks noChangeArrowheads="1"/>
          </p:cNvSpPr>
          <p:nvPr/>
        </p:nvSpPr>
        <p:spPr bwMode="auto">
          <a:xfrm>
            <a:off x="4419600" y="5211763"/>
            <a:ext cx="47244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a:t>Ensure blade guarding is in place and does not get removed. Too often blade guards are removed and never returned.</a:t>
            </a:r>
          </a:p>
        </p:txBody>
      </p:sp>
      <p:sp>
        <p:nvSpPr>
          <p:cNvPr id="8" name="AutoShape 7"/>
          <p:cNvSpPr>
            <a:spLocks noChangeArrowheads="1"/>
          </p:cNvSpPr>
          <p:nvPr/>
        </p:nvSpPr>
        <p:spPr bwMode="auto">
          <a:xfrm>
            <a:off x="5257800" y="9144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8575">
            <a:solidFill>
              <a:srgbClr val="C00000"/>
            </a:solid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altLang="en-US"/>
              <a:t>Soil Mechanics</a:t>
            </a:r>
          </a:p>
        </p:txBody>
      </p:sp>
      <p:sp>
        <p:nvSpPr>
          <p:cNvPr id="10244" name="Rectangle 3"/>
          <p:cNvSpPr>
            <a:spLocks noGrp="1" noChangeArrowheads="1"/>
          </p:cNvSpPr>
          <p:nvPr>
            <p:ph type="body" sz="half" idx="1"/>
          </p:nvPr>
        </p:nvSpPr>
        <p:spPr>
          <a:xfrm>
            <a:off x="304800" y="2286000"/>
            <a:ext cx="4191000" cy="3886200"/>
          </a:xfrm>
        </p:spPr>
        <p:txBody>
          <a:bodyPr/>
          <a:lstStyle/>
          <a:p>
            <a:pPr eaLnBrk="1" hangingPunct="1"/>
            <a:r>
              <a:rPr lang="en-US" altLang="en-US" sz="2800"/>
              <a:t>Soil weighs about 100 – 140 lb/cu.ft.</a:t>
            </a:r>
          </a:p>
          <a:p>
            <a:pPr eaLnBrk="1" hangingPunct="1"/>
            <a:r>
              <a:rPr lang="en-US" altLang="en-US" sz="2800"/>
              <a:t>Each foot of depth adds more pressure side pressure.</a:t>
            </a:r>
          </a:p>
          <a:p>
            <a:pPr eaLnBrk="1" hangingPunct="1"/>
            <a:r>
              <a:rPr lang="en-US" altLang="en-US" sz="2800"/>
              <a:t>Once the pressure exceeds the ability of the soil to support itself, failure is possible.</a:t>
            </a:r>
          </a:p>
          <a:p>
            <a:pPr eaLnBrk="1" hangingPunct="1"/>
            <a:endParaRPr lang="en-US" altLang="en-US" sz="2800"/>
          </a:p>
        </p:txBody>
      </p:sp>
      <p:sp>
        <p:nvSpPr>
          <p:cNvPr id="10245" name="Rectangle 4"/>
          <p:cNvSpPr>
            <a:spLocks noChangeArrowheads="1"/>
          </p:cNvSpPr>
          <p:nvPr/>
        </p:nvSpPr>
        <p:spPr bwMode="auto">
          <a:xfrm>
            <a:off x="4876800" y="2590800"/>
            <a:ext cx="1066800" cy="685800"/>
          </a:xfrm>
          <a:prstGeom prst="rect">
            <a:avLst/>
          </a:prstGeom>
          <a:solidFill>
            <a:schemeClr val="accent1"/>
          </a:solidFill>
          <a:ln w="571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spcBef>
                <a:spcPct val="0"/>
              </a:spcBef>
              <a:buClrTx/>
              <a:buSzTx/>
              <a:buFontTx/>
              <a:buNone/>
            </a:pPr>
            <a:endParaRPr lang="en-US" altLang="en-US" sz="2400" b="0">
              <a:latin typeface="Times New Roman" pitchFamily="18" charset="0"/>
            </a:endParaRPr>
          </a:p>
        </p:txBody>
      </p:sp>
      <p:sp>
        <p:nvSpPr>
          <p:cNvPr id="10246" name="Rectangle 5"/>
          <p:cNvSpPr>
            <a:spLocks noChangeArrowheads="1"/>
          </p:cNvSpPr>
          <p:nvPr/>
        </p:nvSpPr>
        <p:spPr bwMode="auto">
          <a:xfrm>
            <a:off x="4876800" y="3276600"/>
            <a:ext cx="1066800" cy="685800"/>
          </a:xfrm>
          <a:prstGeom prst="rect">
            <a:avLst/>
          </a:prstGeom>
          <a:solidFill>
            <a:schemeClr val="accent1"/>
          </a:solidFill>
          <a:ln w="571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spcBef>
                <a:spcPct val="0"/>
              </a:spcBef>
              <a:buClrTx/>
              <a:buSzTx/>
              <a:buFontTx/>
              <a:buNone/>
            </a:pPr>
            <a:endParaRPr lang="en-US" altLang="en-US" sz="2400" b="0">
              <a:latin typeface="Times New Roman" pitchFamily="18" charset="0"/>
            </a:endParaRPr>
          </a:p>
        </p:txBody>
      </p:sp>
      <p:sp>
        <p:nvSpPr>
          <p:cNvPr id="10247" name="Rectangle 6"/>
          <p:cNvSpPr>
            <a:spLocks noChangeArrowheads="1"/>
          </p:cNvSpPr>
          <p:nvPr/>
        </p:nvSpPr>
        <p:spPr bwMode="auto">
          <a:xfrm>
            <a:off x="4876800" y="3962400"/>
            <a:ext cx="1066800" cy="685800"/>
          </a:xfrm>
          <a:prstGeom prst="rect">
            <a:avLst/>
          </a:prstGeom>
          <a:solidFill>
            <a:schemeClr val="accent1"/>
          </a:solidFill>
          <a:ln w="571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spcBef>
                <a:spcPct val="0"/>
              </a:spcBef>
              <a:buClrTx/>
              <a:buSzTx/>
              <a:buFontTx/>
              <a:buNone/>
            </a:pPr>
            <a:endParaRPr lang="en-US" altLang="en-US" sz="2400" b="0">
              <a:latin typeface="Times New Roman" pitchFamily="18" charset="0"/>
            </a:endParaRPr>
          </a:p>
        </p:txBody>
      </p:sp>
      <p:sp>
        <p:nvSpPr>
          <p:cNvPr id="10248" name="Rectangle 7"/>
          <p:cNvSpPr>
            <a:spLocks noChangeArrowheads="1"/>
          </p:cNvSpPr>
          <p:nvPr/>
        </p:nvSpPr>
        <p:spPr bwMode="auto">
          <a:xfrm>
            <a:off x="4876800" y="4648200"/>
            <a:ext cx="1066800" cy="685800"/>
          </a:xfrm>
          <a:prstGeom prst="rect">
            <a:avLst/>
          </a:prstGeom>
          <a:solidFill>
            <a:schemeClr val="accent1"/>
          </a:solidFill>
          <a:ln w="571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spcBef>
                <a:spcPct val="0"/>
              </a:spcBef>
              <a:buClrTx/>
              <a:buSzTx/>
              <a:buFontTx/>
              <a:buNone/>
            </a:pPr>
            <a:endParaRPr lang="en-US" altLang="en-US" sz="2400" b="0">
              <a:latin typeface="Times New Roman" pitchFamily="18" charset="0"/>
            </a:endParaRPr>
          </a:p>
        </p:txBody>
      </p:sp>
      <p:sp>
        <p:nvSpPr>
          <p:cNvPr id="10249" name="Rectangle 8"/>
          <p:cNvSpPr>
            <a:spLocks noChangeArrowheads="1"/>
          </p:cNvSpPr>
          <p:nvPr/>
        </p:nvSpPr>
        <p:spPr bwMode="auto">
          <a:xfrm>
            <a:off x="4876800" y="5334000"/>
            <a:ext cx="1066800" cy="685800"/>
          </a:xfrm>
          <a:prstGeom prst="rect">
            <a:avLst/>
          </a:prstGeom>
          <a:solidFill>
            <a:schemeClr val="accent1"/>
          </a:solidFill>
          <a:ln w="571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spcBef>
                <a:spcPct val="0"/>
              </a:spcBef>
              <a:buClrTx/>
              <a:buSzTx/>
              <a:buFontTx/>
              <a:buNone/>
            </a:pPr>
            <a:endParaRPr lang="en-US" altLang="en-US" sz="2400" b="0">
              <a:latin typeface="Times New Roman" pitchFamily="18" charset="0"/>
            </a:endParaRPr>
          </a:p>
        </p:txBody>
      </p:sp>
      <p:sp>
        <p:nvSpPr>
          <p:cNvPr id="10250" name="Text Box 9"/>
          <p:cNvSpPr txBox="1">
            <a:spLocks noChangeArrowheads="1"/>
          </p:cNvSpPr>
          <p:nvPr/>
        </p:nvSpPr>
        <p:spPr bwMode="auto">
          <a:xfrm>
            <a:off x="5029200" y="2743200"/>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buClrTx/>
              <a:buSzTx/>
              <a:buFontTx/>
              <a:buNone/>
            </a:pPr>
            <a:r>
              <a:rPr lang="en-US" altLang="en-US" sz="2400">
                <a:solidFill>
                  <a:schemeClr val="bg2"/>
                </a:solidFill>
                <a:latin typeface="Arial" charset="0"/>
              </a:rPr>
              <a:t>120</a:t>
            </a:r>
          </a:p>
        </p:txBody>
      </p:sp>
      <p:sp>
        <p:nvSpPr>
          <p:cNvPr id="10251" name="Text Box 10"/>
          <p:cNvSpPr txBox="1">
            <a:spLocks noChangeArrowheads="1"/>
          </p:cNvSpPr>
          <p:nvPr/>
        </p:nvSpPr>
        <p:spPr bwMode="auto">
          <a:xfrm>
            <a:off x="5029200" y="3352800"/>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buClrTx/>
              <a:buSzTx/>
              <a:buFontTx/>
              <a:buNone/>
            </a:pPr>
            <a:r>
              <a:rPr lang="en-US" altLang="en-US" sz="2400">
                <a:solidFill>
                  <a:schemeClr val="bg2"/>
                </a:solidFill>
                <a:latin typeface="Arial" charset="0"/>
              </a:rPr>
              <a:t>120</a:t>
            </a:r>
          </a:p>
        </p:txBody>
      </p:sp>
      <p:sp>
        <p:nvSpPr>
          <p:cNvPr id="10252" name="Text Box 11"/>
          <p:cNvSpPr txBox="1">
            <a:spLocks noChangeArrowheads="1"/>
          </p:cNvSpPr>
          <p:nvPr/>
        </p:nvSpPr>
        <p:spPr bwMode="auto">
          <a:xfrm>
            <a:off x="5029200" y="4114800"/>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buClrTx/>
              <a:buSzTx/>
              <a:buFontTx/>
              <a:buNone/>
            </a:pPr>
            <a:r>
              <a:rPr lang="en-US" altLang="en-US" sz="2400">
                <a:solidFill>
                  <a:schemeClr val="bg2"/>
                </a:solidFill>
                <a:latin typeface="Arial" charset="0"/>
              </a:rPr>
              <a:t>120</a:t>
            </a:r>
          </a:p>
        </p:txBody>
      </p:sp>
      <p:sp>
        <p:nvSpPr>
          <p:cNvPr id="10253" name="Text Box 12"/>
          <p:cNvSpPr txBox="1">
            <a:spLocks noChangeArrowheads="1"/>
          </p:cNvSpPr>
          <p:nvPr/>
        </p:nvSpPr>
        <p:spPr bwMode="auto">
          <a:xfrm>
            <a:off x="5029200" y="4800600"/>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buClrTx/>
              <a:buSzTx/>
              <a:buFontTx/>
              <a:buNone/>
            </a:pPr>
            <a:r>
              <a:rPr lang="en-US" altLang="en-US" sz="2400">
                <a:solidFill>
                  <a:schemeClr val="bg2"/>
                </a:solidFill>
                <a:latin typeface="Arial" charset="0"/>
              </a:rPr>
              <a:t>120</a:t>
            </a:r>
          </a:p>
        </p:txBody>
      </p:sp>
      <p:sp>
        <p:nvSpPr>
          <p:cNvPr id="10254" name="Text Box 13"/>
          <p:cNvSpPr txBox="1">
            <a:spLocks noChangeArrowheads="1"/>
          </p:cNvSpPr>
          <p:nvPr/>
        </p:nvSpPr>
        <p:spPr bwMode="auto">
          <a:xfrm>
            <a:off x="5029200" y="5486400"/>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85000"/>
              </a:lnSpc>
              <a:spcBef>
                <a:spcPct val="50000"/>
              </a:spcBef>
              <a:buClr>
                <a:schemeClr val="accent1"/>
              </a:buClr>
              <a:buSzPct val="80000"/>
              <a:buFont typeface="Wingdings" pitchFamily="2" charset="2"/>
              <a:buChar char="Ü"/>
              <a:defRPr sz="3200" b="1">
                <a:solidFill>
                  <a:schemeClr val="tx1"/>
                </a:solidFill>
                <a:latin typeface="Arial Narrow" pitchFamily="34" charset="0"/>
              </a:defRPr>
            </a:lvl1pPr>
            <a:lvl2pPr marL="742950" indent="-285750" eaLnBrk="0" hangingPunct="0">
              <a:lnSpc>
                <a:spcPct val="85000"/>
              </a:lnSpc>
              <a:spcBef>
                <a:spcPct val="50000"/>
              </a:spcBef>
              <a:buSzPct val="130000"/>
              <a:buBlip>
                <a:blip r:embed="rId3"/>
              </a:buBlip>
              <a:defRPr sz="2800" b="1">
                <a:solidFill>
                  <a:schemeClr val="tx1"/>
                </a:solidFill>
                <a:latin typeface="Arial Narrow" pitchFamily="34" charset="0"/>
              </a:defRPr>
            </a:lvl2pPr>
            <a:lvl3pPr marL="1143000" indent="-228600" eaLnBrk="0" hangingPunct="0">
              <a:spcBef>
                <a:spcPct val="20000"/>
              </a:spcBef>
              <a:buChar char="–"/>
              <a:defRPr sz="2400">
                <a:solidFill>
                  <a:schemeClr val="tx1"/>
                </a:solidFill>
                <a:latin typeface="Arial Narrow" pitchFamily="34" charset="0"/>
              </a:defRPr>
            </a:lvl3pPr>
            <a:lvl4pPr marL="1600200" indent="-228600" eaLnBrk="0" hangingPunct="0">
              <a:spcBef>
                <a:spcPct val="20000"/>
              </a:spcBef>
              <a:buClr>
                <a:schemeClr val="accent1"/>
              </a:buClr>
              <a:buFont typeface="Wingdings" pitchFamily="2" charset="2"/>
              <a:buChar char="w"/>
              <a:defRPr sz="2000">
                <a:solidFill>
                  <a:schemeClr val="tx1"/>
                </a:solidFill>
                <a:latin typeface="Arial Narrow" pitchFamily="34" charset="0"/>
              </a:defRPr>
            </a:lvl4pPr>
            <a:lvl5pPr marL="2057400" indent="-228600" eaLnBrk="0" hangingPunct="0">
              <a:spcBef>
                <a:spcPct val="20000"/>
              </a:spcBef>
              <a:buSzPct val="115000"/>
              <a:buBlip>
                <a:blip r:embed="rId3"/>
              </a:buBlip>
              <a:defRPr sz="2000">
                <a:solidFill>
                  <a:schemeClr val="tx1"/>
                </a:solidFill>
                <a:latin typeface="Arial Narrow" pitchFamily="34" charset="0"/>
              </a:defRPr>
            </a:lvl5pPr>
            <a:lvl6pPr marL="25146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6pPr>
            <a:lvl7pPr marL="29718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7pPr>
            <a:lvl8pPr marL="34290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8pPr>
            <a:lvl9pPr marL="3886200" indent="-228600" eaLnBrk="0" fontAlgn="base" hangingPunct="0">
              <a:spcBef>
                <a:spcPct val="20000"/>
              </a:spcBef>
              <a:spcAft>
                <a:spcPct val="0"/>
              </a:spcAft>
              <a:buSzPct val="115000"/>
              <a:buBlip>
                <a:blip r:embed="rId3"/>
              </a:buBlip>
              <a:defRPr sz="2000">
                <a:solidFill>
                  <a:schemeClr val="tx1"/>
                </a:solidFill>
                <a:latin typeface="Arial Narrow" pitchFamily="34" charset="0"/>
              </a:defRPr>
            </a:lvl9pPr>
          </a:lstStyle>
          <a:p>
            <a:pPr eaLnBrk="1" hangingPunct="1">
              <a:lnSpc>
                <a:spcPct val="100000"/>
              </a:lnSpc>
              <a:buClrTx/>
              <a:buSzTx/>
              <a:buFontTx/>
              <a:buNone/>
            </a:pPr>
            <a:r>
              <a:rPr lang="en-US" altLang="en-US" sz="2400">
                <a:solidFill>
                  <a:schemeClr val="bg2"/>
                </a:solidFill>
                <a:latin typeface="Arial" charset="0"/>
              </a:rPr>
              <a:t>120</a:t>
            </a:r>
          </a:p>
        </p:txBody>
      </p:sp>
      <p:sp>
        <p:nvSpPr>
          <p:cNvPr id="10255" name="Line 14"/>
          <p:cNvSpPr>
            <a:spLocks noChangeShapeType="1"/>
          </p:cNvSpPr>
          <p:nvPr/>
        </p:nvSpPr>
        <p:spPr bwMode="auto">
          <a:xfrm>
            <a:off x="5943600" y="2590800"/>
            <a:ext cx="2209800" cy="35052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256" name="Line 15"/>
          <p:cNvSpPr>
            <a:spLocks noChangeShapeType="1"/>
          </p:cNvSpPr>
          <p:nvPr/>
        </p:nvSpPr>
        <p:spPr bwMode="auto">
          <a:xfrm flipH="1">
            <a:off x="5943600" y="3276600"/>
            <a:ext cx="3810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257" name="Line 16"/>
          <p:cNvSpPr>
            <a:spLocks noChangeShapeType="1"/>
          </p:cNvSpPr>
          <p:nvPr/>
        </p:nvSpPr>
        <p:spPr bwMode="auto">
          <a:xfrm flipH="1">
            <a:off x="5943600" y="3962400"/>
            <a:ext cx="8382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258" name="Line 17"/>
          <p:cNvSpPr>
            <a:spLocks noChangeShapeType="1"/>
          </p:cNvSpPr>
          <p:nvPr/>
        </p:nvSpPr>
        <p:spPr bwMode="auto">
          <a:xfrm flipH="1">
            <a:off x="5943600" y="4648200"/>
            <a:ext cx="12954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259" name="Line 18"/>
          <p:cNvSpPr>
            <a:spLocks noChangeShapeType="1"/>
          </p:cNvSpPr>
          <p:nvPr/>
        </p:nvSpPr>
        <p:spPr bwMode="auto">
          <a:xfrm flipH="1">
            <a:off x="5943600" y="5334000"/>
            <a:ext cx="17526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260" name="Line 19"/>
          <p:cNvSpPr>
            <a:spLocks noChangeShapeType="1"/>
          </p:cNvSpPr>
          <p:nvPr/>
        </p:nvSpPr>
        <p:spPr bwMode="auto">
          <a:xfrm flipH="1">
            <a:off x="5943600" y="6019800"/>
            <a:ext cx="21336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Tree>
    <p:extLst>
      <p:ext uri="{BB962C8B-B14F-4D97-AF65-F5344CB8AC3E}">
        <p14:creationId xmlns:p14="http://schemas.microsoft.com/office/powerpoint/2010/main" val="11844340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 Pulley Guards</a:t>
            </a:r>
          </a:p>
        </p:txBody>
      </p:sp>
      <p:pic>
        <p:nvPicPr>
          <p:cNvPr id="22531" name="Picture 3" descr="P211002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28600" y="1143000"/>
            <a:ext cx="4297363" cy="3811588"/>
          </a:xfrm>
          <a:noFill/>
        </p:spPr>
      </p:pic>
      <p:pic>
        <p:nvPicPr>
          <p:cNvPr id="22532" name="Picture 4" descr="P211002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r="11476"/>
          <a:stretch>
            <a:fillRect/>
          </a:stretch>
        </p:blipFill>
        <p:spPr>
          <a:xfrm>
            <a:off x="4525963" y="1514475"/>
            <a:ext cx="4618037" cy="4618038"/>
          </a:xfrm>
          <a:noFill/>
        </p:spPr>
      </p:pic>
      <p:sp>
        <p:nvSpPr>
          <p:cNvPr id="22533" name="TextBox 4"/>
          <p:cNvSpPr txBox="1">
            <a:spLocks noChangeArrowheads="1"/>
          </p:cNvSpPr>
          <p:nvPr/>
        </p:nvSpPr>
        <p:spPr bwMode="auto">
          <a:xfrm>
            <a:off x="381000" y="5105400"/>
            <a:ext cx="4114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i="1"/>
              <a:t>Machine guard “should“ be designed to allow for easy, but safe lubrication and inspection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Miter Saws </a:t>
            </a:r>
          </a:p>
        </p:txBody>
      </p:sp>
      <p:pic>
        <p:nvPicPr>
          <p:cNvPr id="23555" name="Picture 3" descr="miter saw"/>
          <p:cNvPicPr>
            <a:picLocks noGrp="1" noChangeArrowheads="1"/>
          </p:cNvPicPr>
          <p:nvPr>
            <p:ph sz="half" idx="4294967295"/>
          </p:nvPr>
        </p:nvPicPr>
        <p:blipFill>
          <a:blip r:embed="rId3">
            <a:extLst>
              <a:ext uri="{28A0092B-C50C-407E-A947-70E740481C1C}">
                <a14:useLocalDpi xmlns:a14="http://schemas.microsoft.com/office/drawing/2010/main" val="0"/>
              </a:ext>
            </a:extLst>
          </a:blip>
          <a:srcRect l="9450" t="20100" r="18900"/>
          <a:stretch>
            <a:fillRect/>
          </a:stretch>
        </p:blipFill>
        <p:spPr>
          <a:xfrm>
            <a:off x="304800" y="1066800"/>
            <a:ext cx="5181600" cy="4335463"/>
          </a:xfrm>
          <a:noFill/>
        </p:spPr>
      </p:pic>
      <p:pic>
        <p:nvPicPr>
          <p:cNvPr id="23556" name="Picture 4" descr="P7150009"/>
          <p:cNvPicPr>
            <a:picLocks noGrp="1" noChangeAspect="1" noChangeArrowheads="1"/>
          </p:cNvPicPr>
          <p:nvPr>
            <p:ph sz="half" idx="4294967295"/>
          </p:nvPr>
        </p:nvPicPr>
        <p:blipFill>
          <a:blip r:embed="rId4">
            <a:extLst>
              <a:ext uri="{28A0092B-C50C-407E-A947-70E740481C1C}">
                <a14:useLocalDpi xmlns:a14="http://schemas.microsoft.com/office/drawing/2010/main" val="0"/>
              </a:ext>
            </a:extLst>
          </a:blip>
          <a:srcRect l="26414" t="15094" r="18867" b="6918"/>
          <a:stretch>
            <a:fillRect/>
          </a:stretch>
        </p:blipFill>
        <p:spPr>
          <a:xfrm>
            <a:off x="5630863" y="1199824"/>
            <a:ext cx="3513137" cy="3754764"/>
          </a:xfrm>
          <a:noFill/>
        </p:spPr>
      </p:pic>
      <p:sp>
        <p:nvSpPr>
          <p:cNvPr id="23557" name="Text Box 5"/>
          <p:cNvSpPr txBox="1">
            <a:spLocks noChangeArrowheads="1"/>
          </p:cNvSpPr>
          <p:nvPr/>
        </p:nvSpPr>
        <p:spPr bwMode="auto">
          <a:xfrm>
            <a:off x="304800" y="5715000"/>
            <a:ext cx="7086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800"/>
              <a:t>Guards must cover the blade and only retract as the blade cuts through material.</a:t>
            </a:r>
          </a:p>
        </p:txBody>
      </p:sp>
      <p:sp>
        <p:nvSpPr>
          <p:cNvPr id="23558" name="Text Box 6"/>
          <p:cNvSpPr txBox="1">
            <a:spLocks noChangeArrowheads="1"/>
          </p:cNvSpPr>
          <p:nvPr/>
        </p:nvSpPr>
        <p:spPr bwMode="auto">
          <a:xfrm>
            <a:off x="6705600" y="5105400"/>
            <a:ext cx="2438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800" i="1"/>
              <a:t>This guard is bolted open</a:t>
            </a:r>
          </a:p>
        </p:txBody>
      </p:sp>
      <p:sp>
        <p:nvSpPr>
          <p:cNvPr id="23559" name="Line 7"/>
          <p:cNvSpPr>
            <a:spLocks noChangeShapeType="1"/>
          </p:cNvSpPr>
          <p:nvPr/>
        </p:nvSpPr>
        <p:spPr bwMode="auto">
          <a:xfrm flipH="1" flipV="1">
            <a:off x="6705600" y="2590800"/>
            <a:ext cx="304800" cy="2590800"/>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AutoShape 7"/>
          <p:cNvSpPr>
            <a:spLocks noChangeArrowheads="1"/>
          </p:cNvSpPr>
          <p:nvPr/>
        </p:nvSpPr>
        <p:spPr bwMode="auto">
          <a:xfrm>
            <a:off x="7162800" y="1600200"/>
            <a:ext cx="1866900" cy="1752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8575">
            <a:solidFill>
              <a:srgbClr val="C00000"/>
            </a:solid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Grinders &amp; Abrasive Saws</a:t>
            </a:r>
          </a:p>
        </p:txBody>
      </p:sp>
      <p:sp>
        <p:nvSpPr>
          <p:cNvPr id="24579" name="Rectangle 3"/>
          <p:cNvSpPr>
            <a:spLocks noGrp="1" noChangeArrowheads="1"/>
          </p:cNvSpPr>
          <p:nvPr>
            <p:ph type="body" idx="1"/>
          </p:nvPr>
        </p:nvSpPr>
        <p:spPr>
          <a:xfrm>
            <a:off x="228600" y="1447800"/>
            <a:ext cx="4343400" cy="3657600"/>
          </a:xfrm>
        </p:spPr>
        <p:txBody>
          <a:bodyPr/>
          <a:lstStyle/>
          <a:p>
            <a:pPr eaLnBrk="1" hangingPunct="1"/>
            <a:r>
              <a:rPr lang="en-US" altLang="en-US">
                <a:latin typeface="Arial" charset="0"/>
                <a:cs typeface="Arial" charset="0"/>
              </a:rPr>
              <a:t>Guards must remain in place and eye protection must be worn</a:t>
            </a:r>
          </a:p>
          <a:p>
            <a:pPr eaLnBrk="1" hangingPunct="1"/>
            <a:r>
              <a:rPr lang="en-US" altLang="en-US">
                <a:latin typeface="Arial" charset="0"/>
                <a:cs typeface="Arial" charset="0"/>
              </a:rPr>
              <a:t>Best practice is to use face shields and hearing protection</a:t>
            </a:r>
          </a:p>
        </p:txBody>
      </p:sp>
      <p:pic>
        <p:nvPicPr>
          <p:cNvPr id="24580" name="Picture 4" descr="grinder no guard"/>
          <p:cNvPicPr>
            <a:picLocks noChangeArrowheads="1"/>
          </p:cNvPicPr>
          <p:nvPr/>
        </p:nvPicPr>
        <p:blipFill>
          <a:blip r:embed="rId3">
            <a:extLst>
              <a:ext uri="{28A0092B-C50C-407E-A947-70E740481C1C}">
                <a14:useLocalDpi xmlns:a14="http://schemas.microsoft.com/office/drawing/2010/main" val="0"/>
              </a:ext>
            </a:extLst>
          </a:blip>
          <a:srcRect l="13499" t="7651" r="17325" b="27400"/>
          <a:stretch>
            <a:fillRect/>
          </a:stretch>
        </p:blipFill>
        <p:spPr bwMode="auto">
          <a:xfrm>
            <a:off x="5029200" y="914400"/>
            <a:ext cx="4114800"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5" descr="cutting steel with saw 2"/>
          <p:cNvPicPr>
            <a:picLocks noGrp="1" noChangeArrowheads="1"/>
          </p:cNvPicPr>
          <p:nvPr>
            <p:ph type="clipArt" sz="half" idx="4294967295"/>
          </p:nvPr>
        </p:nvPicPr>
        <p:blipFill>
          <a:blip r:embed="rId4">
            <a:extLst>
              <a:ext uri="{28A0092B-C50C-407E-A947-70E740481C1C}">
                <a14:useLocalDpi xmlns:a14="http://schemas.microsoft.com/office/drawing/2010/main" val="0"/>
              </a:ext>
            </a:extLst>
          </a:blip>
          <a:srcRect l="13950" t="25539" r="12038" b="4050"/>
          <a:stretch>
            <a:fillRect/>
          </a:stretch>
        </p:blipFill>
        <p:spPr>
          <a:xfrm>
            <a:off x="5029200" y="3844925"/>
            <a:ext cx="4114800" cy="2936875"/>
          </a:xfrm>
          <a:noFill/>
        </p:spPr>
      </p:pic>
      <p:sp>
        <p:nvSpPr>
          <p:cNvPr id="24582" name="TextBox 5"/>
          <p:cNvSpPr txBox="1">
            <a:spLocks noChangeArrowheads="1"/>
          </p:cNvSpPr>
          <p:nvPr/>
        </p:nvSpPr>
        <p:spPr bwMode="auto">
          <a:xfrm>
            <a:off x="457200" y="4953000"/>
            <a:ext cx="4114800"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400" i="1"/>
              <a:t>Sleeveless shift worn by this employee affords no protection from abrasive/grinding debris</a:t>
            </a:r>
          </a:p>
          <a:p>
            <a:pPr eaLnBrk="1" hangingPunct="1"/>
            <a:endParaRPr lang="en-US" altLang="en-US"/>
          </a:p>
        </p:txBody>
      </p:sp>
      <p:cxnSp>
        <p:nvCxnSpPr>
          <p:cNvPr id="7" name="Straight Arrow Connector 6"/>
          <p:cNvCxnSpPr/>
          <p:nvPr/>
        </p:nvCxnSpPr>
        <p:spPr>
          <a:xfrm flipV="1">
            <a:off x="4572000" y="4495800"/>
            <a:ext cx="1981200" cy="914400"/>
          </a:xfrm>
          <a:prstGeom prst="straightConnector1">
            <a:avLst/>
          </a:prstGeom>
          <a:ln w="38100">
            <a:solidFill>
              <a:srgbClr val="BD2427"/>
            </a:solidFill>
            <a:headEnd type="none"/>
            <a:tailEnd type="stealth"/>
          </a:ln>
        </p:spPr>
        <p:style>
          <a:lnRef idx="1">
            <a:schemeClr val="accent1"/>
          </a:lnRef>
          <a:fillRef idx="0">
            <a:schemeClr val="accent1"/>
          </a:fillRef>
          <a:effectRef idx="0">
            <a:schemeClr val="accent1"/>
          </a:effectRef>
          <a:fontRef idx="minor">
            <a:schemeClr val="tx1"/>
          </a:fontRef>
        </p:style>
      </p:cxnSp>
      <p:sp>
        <p:nvSpPr>
          <p:cNvPr id="8" name="AutoShape 7"/>
          <p:cNvSpPr>
            <a:spLocks noChangeArrowheads="1"/>
          </p:cNvSpPr>
          <p:nvPr/>
        </p:nvSpPr>
        <p:spPr bwMode="auto">
          <a:xfrm>
            <a:off x="5943600" y="3987482"/>
            <a:ext cx="2651760" cy="265176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9525" cap="rnd" cmpd="sng">
            <a:solidFill>
              <a:srgbClr val="FF0066"/>
            </a:solidFill>
            <a:miter lim="800000"/>
            <a:headEnd/>
            <a:tailEnd/>
          </a:ln>
        </p:spPr>
        <p:txBody>
          <a:bodyPr wrap="none" anchor="ct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en-US">
              <a:no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5"/>
          <p:cNvSpPr>
            <a:spLocks noGrp="1" noChangeArrowheads="1"/>
          </p:cNvSpPr>
          <p:nvPr>
            <p:ph type="title"/>
          </p:nvPr>
        </p:nvSpPr>
        <p:spPr>
          <a:xfrm>
            <a:off x="228600" y="0"/>
            <a:ext cx="8229600" cy="1143000"/>
          </a:xfrm>
        </p:spPr>
        <p:txBody>
          <a:bodyPr/>
          <a:lstStyle/>
          <a:p>
            <a:pPr eaLnBrk="1" hangingPunct="1"/>
            <a:r>
              <a:rPr lang="en-US" altLang="en-US">
                <a:latin typeface="Arial" charset="0"/>
                <a:cs typeface="Arial" charset="0"/>
              </a:rPr>
              <a:t>Good Protection</a:t>
            </a:r>
          </a:p>
        </p:txBody>
      </p:sp>
      <p:pic>
        <p:nvPicPr>
          <p:cNvPr id="25603" name="Picture 4" descr="Sawing slide"/>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828800" y="1447800"/>
            <a:ext cx="5730875" cy="4297363"/>
          </a:xfr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xfrm>
            <a:off x="228600" y="0"/>
            <a:ext cx="8229600" cy="1143000"/>
          </a:xfrm>
        </p:spPr>
        <p:txBody>
          <a:bodyPr/>
          <a:lstStyle/>
          <a:p>
            <a:pPr eaLnBrk="1" hangingPunct="1">
              <a:defRPr/>
            </a:pPr>
            <a:r>
              <a:rPr lang="en-US" dirty="0">
                <a:solidFill>
                  <a:srgbClr val="BD2427"/>
                </a:solidFill>
                <a:effectLst>
                  <a:outerShdw blurRad="38100" dist="38100" dir="2700000" algn="tl">
                    <a:srgbClr val="C0C0C0"/>
                  </a:outerShdw>
                </a:effectLst>
              </a:rPr>
              <a:t>Incident Free</a:t>
            </a:r>
          </a:p>
        </p:txBody>
      </p:sp>
      <p:sp>
        <p:nvSpPr>
          <p:cNvPr id="26627" name="Rectangle 3"/>
          <p:cNvSpPr>
            <a:spLocks noGrp="1" noChangeArrowheads="1"/>
          </p:cNvSpPr>
          <p:nvPr>
            <p:ph type="body" idx="1"/>
          </p:nvPr>
        </p:nvSpPr>
        <p:spPr>
          <a:xfrm>
            <a:off x="609600" y="1143000"/>
            <a:ext cx="8001000" cy="4953000"/>
          </a:xfrm>
        </p:spPr>
        <p:txBody>
          <a:bodyPr/>
          <a:lstStyle/>
          <a:p>
            <a:pPr eaLnBrk="1" hangingPunct="1">
              <a:lnSpc>
                <a:spcPct val="90000"/>
              </a:lnSpc>
            </a:pPr>
            <a:r>
              <a:rPr lang="en-US" altLang="en-US" b="1">
                <a:latin typeface="Arial" charset="0"/>
                <a:cs typeface="Arial" charset="0"/>
              </a:rPr>
              <a:t>Planning</a:t>
            </a:r>
          </a:p>
          <a:p>
            <a:pPr lvl="1" eaLnBrk="1" hangingPunct="1">
              <a:lnSpc>
                <a:spcPct val="90000"/>
              </a:lnSpc>
              <a:buFont typeface="Arial" charset="0"/>
              <a:buChar char="•"/>
            </a:pPr>
            <a:r>
              <a:rPr lang="en-US" altLang="en-US">
                <a:latin typeface="Arial" charset="0"/>
                <a:cs typeface="Arial" charset="0"/>
              </a:rPr>
              <a:t>Assess site conditions prior to excavation</a:t>
            </a:r>
          </a:p>
          <a:p>
            <a:pPr lvl="1" eaLnBrk="1" hangingPunct="1">
              <a:lnSpc>
                <a:spcPct val="90000"/>
              </a:lnSpc>
              <a:buFont typeface="Arial" charset="0"/>
              <a:buChar char="•"/>
            </a:pPr>
            <a:r>
              <a:rPr lang="en-US" altLang="en-US">
                <a:latin typeface="Arial" charset="0"/>
                <a:cs typeface="Arial" charset="0"/>
              </a:rPr>
              <a:t>Site planning for equipment </a:t>
            </a:r>
          </a:p>
          <a:p>
            <a:pPr lvl="1" eaLnBrk="1" hangingPunct="1">
              <a:lnSpc>
                <a:spcPct val="90000"/>
              </a:lnSpc>
              <a:buFont typeface="Arial" charset="0"/>
              <a:buChar char="•"/>
            </a:pPr>
            <a:r>
              <a:rPr lang="en-US" altLang="en-US">
                <a:latin typeface="Arial" charset="0"/>
                <a:cs typeface="Arial" charset="0"/>
              </a:rPr>
              <a:t>Make appropriate notifications</a:t>
            </a:r>
          </a:p>
          <a:p>
            <a:pPr eaLnBrk="1" hangingPunct="1">
              <a:lnSpc>
                <a:spcPct val="90000"/>
              </a:lnSpc>
            </a:pPr>
            <a:r>
              <a:rPr lang="en-US" altLang="en-US" b="1">
                <a:latin typeface="Arial" charset="0"/>
                <a:cs typeface="Arial" charset="0"/>
              </a:rPr>
              <a:t>Training </a:t>
            </a:r>
          </a:p>
          <a:p>
            <a:pPr lvl="1" eaLnBrk="1" hangingPunct="1">
              <a:lnSpc>
                <a:spcPct val="90000"/>
              </a:lnSpc>
              <a:buFont typeface="Arial" charset="0"/>
              <a:buChar char="•"/>
            </a:pPr>
            <a:r>
              <a:rPr lang="en-US" altLang="en-US">
                <a:latin typeface="Arial" charset="0"/>
                <a:cs typeface="Arial" charset="0"/>
              </a:rPr>
              <a:t>Excavation Safety</a:t>
            </a:r>
          </a:p>
          <a:p>
            <a:pPr lvl="1" eaLnBrk="1" hangingPunct="1">
              <a:lnSpc>
                <a:spcPct val="90000"/>
              </a:lnSpc>
              <a:buFont typeface="Arial" charset="0"/>
              <a:buChar char="•"/>
            </a:pPr>
            <a:r>
              <a:rPr lang="en-US" altLang="en-US">
                <a:latin typeface="Arial" charset="0"/>
                <a:cs typeface="Arial" charset="0"/>
              </a:rPr>
              <a:t>Working around mobile equipment</a:t>
            </a:r>
          </a:p>
          <a:p>
            <a:pPr eaLnBrk="1" hangingPunct="1">
              <a:lnSpc>
                <a:spcPct val="90000"/>
              </a:lnSpc>
            </a:pPr>
            <a:r>
              <a:rPr lang="en-US" altLang="en-US" b="1">
                <a:latin typeface="Arial" charset="0"/>
                <a:cs typeface="Arial" charset="0"/>
              </a:rPr>
              <a:t>Inspection</a:t>
            </a:r>
          </a:p>
          <a:p>
            <a:pPr lvl="1" eaLnBrk="1" hangingPunct="1">
              <a:lnSpc>
                <a:spcPct val="90000"/>
              </a:lnSpc>
              <a:buFont typeface="Arial" charset="0"/>
              <a:buChar char="•"/>
            </a:pPr>
            <a:r>
              <a:rPr lang="en-US" altLang="en-US">
                <a:latin typeface="Arial" charset="0"/>
                <a:cs typeface="Arial" charset="0"/>
              </a:rPr>
              <a:t>Proper soil testing and trench inspection</a:t>
            </a:r>
          </a:p>
          <a:p>
            <a:pPr lvl="1" eaLnBrk="1" hangingPunct="1">
              <a:lnSpc>
                <a:spcPct val="90000"/>
              </a:lnSpc>
              <a:buFont typeface="Arial" charset="0"/>
              <a:buChar char="•"/>
            </a:pPr>
            <a:r>
              <a:rPr lang="en-US" altLang="en-US">
                <a:latin typeface="Arial" charset="0"/>
                <a:cs typeface="Arial" charset="0"/>
              </a:rPr>
              <a:t>Equipment inspection – mirrors, back up alarms, etc.</a:t>
            </a:r>
          </a:p>
          <a:p>
            <a:pPr lvl="1" eaLnBrk="1" hangingPunct="1">
              <a:lnSpc>
                <a:spcPct val="90000"/>
              </a:lnSpc>
              <a:buFont typeface="Arial" charset="0"/>
              <a:buChar char="•"/>
            </a:pPr>
            <a:r>
              <a:rPr lang="en-US" altLang="en-US">
                <a:latin typeface="Arial" charset="0"/>
                <a:cs typeface="Arial" charset="0"/>
              </a:rPr>
              <a:t>Inspection of tools, guards, etc.</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Rectangle 2"/>
          <p:cNvSpPr>
            <a:spLocks noGrp="1" noChangeArrowheads="1"/>
          </p:cNvSpPr>
          <p:nvPr>
            <p:ph type="title"/>
          </p:nvPr>
        </p:nvSpPr>
        <p:spPr>
          <a:xfrm>
            <a:off x="228600" y="0"/>
            <a:ext cx="8229600" cy="1143000"/>
          </a:xfrm>
        </p:spPr>
        <p:txBody>
          <a:bodyPr/>
          <a:lstStyle/>
          <a:p>
            <a:pPr eaLnBrk="1" hangingPunct="1">
              <a:defRPr/>
            </a:pPr>
            <a:r>
              <a:rPr lang="en-US" dirty="0">
                <a:solidFill>
                  <a:srgbClr val="BD2427"/>
                </a:solidFill>
                <a:effectLst>
                  <a:outerShdw blurRad="38100" dist="38100" dir="2700000" algn="tl">
                    <a:srgbClr val="C0C0C0"/>
                  </a:outerShdw>
                </a:effectLst>
              </a:rPr>
              <a:t>Incident Free </a:t>
            </a:r>
          </a:p>
        </p:txBody>
      </p:sp>
      <p:sp>
        <p:nvSpPr>
          <p:cNvPr id="27651" name="Rectangle 4"/>
          <p:cNvSpPr>
            <a:spLocks noChangeArrowheads="1"/>
          </p:cNvSpPr>
          <p:nvPr/>
        </p:nvSpPr>
        <p:spPr bwMode="auto">
          <a:xfrm>
            <a:off x="304800" y="990600"/>
            <a:ext cx="88392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80000"/>
              </a:lnSpc>
              <a:spcBef>
                <a:spcPct val="20000"/>
              </a:spcBef>
              <a:buClr>
                <a:srgbClr val="BD2427"/>
              </a:buClr>
              <a:buFont typeface="Arial" charset="0"/>
              <a:buChar char="•"/>
            </a:pPr>
            <a:r>
              <a:rPr lang="en-US" altLang="en-US" sz="2800" b="1"/>
              <a:t>Oversight</a:t>
            </a:r>
          </a:p>
          <a:p>
            <a:pPr lvl="1" eaLnBrk="1" hangingPunct="1">
              <a:lnSpc>
                <a:spcPct val="80000"/>
              </a:lnSpc>
              <a:spcBef>
                <a:spcPct val="20000"/>
              </a:spcBef>
              <a:buFont typeface="Arial" charset="0"/>
              <a:buChar char="•"/>
            </a:pPr>
            <a:r>
              <a:rPr lang="en-US" altLang="en-US" sz="2800"/>
              <a:t>Check site conditions before excavations</a:t>
            </a:r>
          </a:p>
          <a:p>
            <a:pPr lvl="1" eaLnBrk="1" hangingPunct="1">
              <a:lnSpc>
                <a:spcPct val="80000"/>
              </a:lnSpc>
              <a:spcBef>
                <a:spcPct val="20000"/>
              </a:spcBef>
              <a:buFont typeface="Arial" charset="0"/>
              <a:buChar char="•"/>
            </a:pPr>
            <a:r>
              <a:rPr lang="en-US" altLang="en-US" sz="2800"/>
              <a:t>Assure operators of heavy equipment communicate</a:t>
            </a:r>
          </a:p>
          <a:p>
            <a:pPr lvl="1" eaLnBrk="1" hangingPunct="1">
              <a:lnSpc>
                <a:spcPct val="80000"/>
              </a:lnSpc>
              <a:spcBef>
                <a:spcPct val="20000"/>
              </a:spcBef>
              <a:buFont typeface="Arial" charset="0"/>
              <a:buChar char="•"/>
            </a:pPr>
            <a:r>
              <a:rPr lang="en-US" altLang="en-US" sz="2800"/>
              <a:t>Address the potential hazards and dangers to pedestrians when the activity has not been excluded from public use or access.</a:t>
            </a:r>
          </a:p>
          <a:p>
            <a:pPr eaLnBrk="1" hangingPunct="1">
              <a:lnSpc>
                <a:spcPct val="80000"/>
              </a:lnSpc>
              <a:spcBef>
                <a:spcPct val="20000"/>
              </a:spcBef>
              <a:buClr>
                <a:srgbClr val="BD2427"/>
              </a:buClr>
              <a:buFont typeface="Arial" charset="0"/>
              <a:buChar char="•"/>
            </a:pPr>
            <a:r>
              <a:rPr lang="en-US" altLang="en-US" sz="2800" b="1"/>
              <a:t>Lessons learned</a:t>
            </a:r>
          </a:p>
          <a:p>
            <a:pPr lvl="1" eaLnBrk="1" hangingPunct="1">
              <a:lnSpc>
                <a:spcPct val="80000"/>
              </a:lnSpc>
              <a:spcBef>
                <a:spcPct val="20000"/>
              </a:spcBef>
              <a:buFont typeface="Arial" charset="0"/>
              <a:buChar char="•"/>
            </a:pPr>
            <a:r>
              <a:rPr lang="en-US" altLang="en-US" sz="2800"/>
              <a:t>Understand the consequences of cave-ins</a:t>
            </a:r>
          </a:p>
          <a:p>
            <a:pPr lvl="1" eaLnBrk="1" hangingPunct="1">
              <a:lnSpc>
                <a:spcPct val="80000"/>
              </a:lnSpc>
              <a:spcBef>
                <a:spcPct val="20000"/>
              </a:spcBef>
              <a:buFont typeface="Arial" charset="0"/>
              <a:buChar char="•"/>
            </a:pPr>
            <a:r>
              <a:rPr lang="en-US" altLang="en-US" sz="2800"/>
              <a:t>Know the types of injuries that can occur from lack of guarding</a:t>
            </a:r>
          </a:p>
          <a:p>
            <a:pPr eaLnBrk="1" hangingPunct="1">
              <a:lnSpc>
                <a:spcPct val="80000"/>
              </a:lnSpc>
              <a:spcBef>
                <a:spcPct val="20000"/>
              </a:spcBef>
              <a:buClr>
                <a:srgbClr val="BD2427"/>
              </a:buClr>
              <a:buFont typeface="Arial" charset="0"/>
              <a:buChar char="•"/>
            </a:pPr>
            <a:r>
              <a:rPr lang="en-US" altLang="en-US" sz="2800" b="1"/>
              <a:t>Re-evaluate </a:t>
            </a:r>
          </a:p>
          <a:p>
            <a:pPr lvl="1" eaLnBrk="1" hangingPunct="1">
              <a:lnSpc>
                <a:spcPct val="80000"/>
              </a:lnSpc>
              <a:spcBef>
                <a:spcPct val="20000"/>
              </a:spcBef>
              <a:buFont typeface="Arial" charset="0"/>
              <a:buChar char="•"/>
            </a:pPr>
            <a:r>
              <a:rPr lang="en-US" altLang="en-US" sz="2800"/>
              <a:t>Excavations plans and programs yearly</a:t>
            </a:r>
          </a:p>
          <a:p>
            <a:pPr lvl="1" eaLnBrk="1" hangingPunct="1">
              <a:lnSpc>
                <a:spcPct val="80000"/>
              </a:lnSpc>
              <a:spcBef>
                <a:spcPct val="20000"/>
              </a:spcBef>
              <a:buFont typeface="Arial" charset="0"/>
              <a:buChar char="•"/>
            </a:pPr>
            <a:r>
              <a:rPr lang="en-US" altLang="en-US" sz="2800"/>
              <a:t>Equipment usage</a:t>
            </a:r>
          </a:p>
          <a:p>
            <a:pPr eaLnBrk="1" hangingPunct="1">
              <a:lnSpc>
                <a:spcPct val="80000"/>
              </a:lnSpc>
              <a:spcBef>
                <a:spcPct val="20000"/>
              </a:spcBef>
              <a:buClr>
                <a:srgbClr val="BD2427"/>
              </a:buClr>
              <a:buFontTx/>
              <a:buChar char="•"/>
            </a:pPr>
            <a:endParaRPr lang="en-US"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457200" y="762000"/>
            <a:ext cx="8458200" cy="762000"/>
          </a:xfrm>
        </p:spPr>
        <p:txBody>
          <a:bodyPr/>
          <a:lstStyle/>
          <a:p>
            <a:pPr eaLnBrk="1" hangingPunct="1"/>
            <a:r>
              <a:rPr lang="en-US" altLang="en-US" dirty="0"/>
              <a:t> Basic Requirements  	</a:t>
            </a:r>
            <a:br>
              <a:rPr lang="en-US" altLang="en-US" dirty="0"/>
            </a:br>
            <a:r>
              <a:rPr lang="en-US" altLang="en-US" sz="2800" dirty="0"/>
              <a:t>CFR 1926.650-654</a:t>
            </a:r>
          </a:p>
        </p:txBody>
      </p:sp>
      <p:sp>
        <p:nvSpPr>
          <p:cNvPr id="56323" name="Rectangle 3"/>
          <p:cNvSpPr>
            <a:spLocks noGrp="1" noChangeArrowheads="1"/>
          </p:cNvSpPr>
          <p:nvPr>
            <p:ph type="body" sz="half" idx="1"/>
          </p:nvPr>
        </p:nvSpPr>
        <p:spPr>
          <a:xfrm>
            <a:off x="685800" y="1981200"/>
            <a:ext cx="7772400" cy="4114800"/>
          </a:xfrm>
        </p:spPr>
        <p:txBody>
          <a:bodyPr/>
          <a:lstStyle/>
          <a:p>
            <a:pPr eaLnBrk="1" hangingPunct="1">
              <a:lnSpc>
                <a:spcPct val="75000"/>
              </a:lnSpc>
            </a:pPr>
            <a:r>
              <a:rPr lang="en-US" altLang="en-US" dirty="0"/>
              <a:t>Work must be supervised by a “Competent Person.”</a:t>
            </a:r>
          </a:p>
          <a:p>
            <a:pPr eaLnBrk="1" hangingPunct="1">
              <a:lnSpc>
                <a:spcPct val="75000"/>
              </a:lnSpc>
            </a:pPr>
            <a:r>
              <a:rPr lang="en-US" altLang="en-US" dirty="0"/>
              <a:t>Protection is required over 5 feet deep or if there is a possibility of a cave-in.</a:t>
            </a:r>
          </a:p>
          <a:p>
            <a:pPr eaLnBrk="1" hangingPunct="1">
              <a:lnSpc>
                <a:spcPct val="75000"/>
              </a:lnSpc>
            </a:pPr>
            <a:r>
              <a:rPr lang="en-US" altLang="en-US" dirty="0"/>
              <a:t>Excavations must be inspected daily and/or with changes.</a:t>
            </a:r>
          </a:p>
          <a:p>
            <a:pPr eaLnBrk="1" hangingPunct="1">
              <a:lnSpc>
                <a:spcPct val="75000"/>
              </a:lnSpc>
            </a:pPr>
            <a:r>
              <a:rPr lang="en-US" altLang="en-US" dirty="0"/>
              <a:t>Access/Egress is required over 4 feet deep and within 25 feet.</a:t>
            </a:r>
          </a:p>
          <a:p>
            <a:pPr eaLnBrk="1" hangingPunct="1">
              <a:lnSpc>
                <a:spcPct val="75000"/>
              </a:lnSpc>
            </a:pPr>
            <a:r>
              <a:rPr lang="en-US" altLang="en-US" dirty="0"/>
              <a:t>A rescue plan must be in place.</a:t>
            </a:r>
          </a:p>
        </p:txBody>
      </p:sp>
    </p:spTree>
    <p:extLst>
      <p:ext uri="{BB962C8B-B14F-4D97-AF65-F5344CB8AC3E}">
        <p14:creationId xmlns:p14="http://schemas.microsoft.com/office/powerpoint/2010/main" val="34347696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63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63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632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632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63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altLang="en-US"/>
              <a:t>Protective Systems</a:t>
            </a:r>
          </a:p>
        </p:txBody>
      </p:sp>
      <p:sp>
        <p:nvSpPr>
          <p:cNvPr id="271363" name="Rectangle 3"/>
          <p:cNvSpPr>
            <a:spLocks noGrp="1" noChangeArrowheads="1"/>
          </p:cNvSpPr>
          <p:nvPr>
            <p:ph type="body" idx="1"/>
          </p:nvPr>
        </p:nvSpPr>
        <p:spPr/>
        <p:txBody>
          <a:bodyPr/>
          <a:lstStyle/>
          <a:p>
            <a:pPr eaLnBrk="1" hangingPunct="1"/>
            <a:r>
              <a:rPr lang="en-US" altLang="en-US" dirty="0"/>
              <a:t>Sloping</a:t>
            </a:r>
          </a:p>
          <a:p>
            <a:pPr eaLnBrk="1" hangingPunct="1"/>
            <a:r>
              <a:rPr lang="en-US" altLang="en-US" dirty="0"/>
              <a:t>Shoring</a:t>
            </a:r>
          </a:p>
          <a:p>
            <a:pPr eaLnBrk="1" hangingPunct="1"/>
            <a:r>
              <a:rPr lang="en-US" altLang="en-US" dirty="0"/>
              <a:t>Shielding</a:t>
            </a:r>
          </a:p>
        </p:txBody>
      </p:sp>
      <p:pic>
        <p:nvPicPr>
          <p:cNvPr id="22533" name="Picture 4" descr="MVC-006S"/>
          <p:cNvPicPr>
            <a:picLocks noChangeAspect="1" noChangeArrowheads="1"/>
          </p:cNvPicPr>
          <p:nvPr/>
        </p:nvPicPr>
        <p:blipFill>
          <a:blip r:embed="rId2">
            <a:extLst>
              <a:ext uri="{28A0092B-C50C-407E-A947-70E740481C1C}">
                <a14:useLocalDpi xmlns:a14="http://schemas.microsoft.com/office/drawing/2010/main" val="0"/>
              </a:ext>
            </a:extLst>
          </a:blip>
          <a:srcRect l="6250" t="11111" r="2083"/>
          <a:stretch>
            <a:fillRect/>
          </a:stretch>
        </p:blipFill>
        <p:spPr bwMode="auto">
          <a:xfrm>
            <a:off x="3222523" y="1371600"/>
            <a:ext cx="548640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93202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1363">
                                            <p:txEl>
                                              <p:pRg st="0" end="0"/>
                                            </p:txEl>
                                          </p:spTgt>
                                        </p:tgtEl>
                                        <p:attrNameLst>
                                          <p:attrName>style.visibility</p:attrName>
                                        </p:attrNameLst>
                                      </p:cBhvr>
                                      <p:to>
                                        <p:strVal val="visible"/>
                                      </p:to>
                                    </p:set>
                                    <p:anim calcmode="lin" valueType="num">
                                      <p:cBhvr additive="base">
                                        <p:cTn id="7" dur="500" fill="hold"/>
                                        <p:tgtEl>
                                          <p:spTgt spid="2713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13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1363">
                                            <p:txEl>
                                              <p:pRg st="1" end="1"/>
                                            </p:txEl>
                                          </p:spTgt>
                                        </p:tgtEl>
                                        <p:attrNameLst>
                                          <p:attrName>style.visibility</p:attrName>
                                        </p:attrNameLst>
                                      </p:cBhvr>
                                      <p:to>
                                        <p:strVal val="visible"/>
                                      </p:to>
                                    </p:set>
                                    <p:anim calcmode="lin" valueType="num">
                                      <p:cBhvr additive="base">
                                        <p:cTn id="13" dur="500" fill="hold"/>
                                        <p:tgtEl>
                                          <p:spTgt spid="27136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7136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1363">
                                            <p:txEl>
                                              <p:pRg st="2" end="2"/>
                                            </p:txEl>
                                          </p:spTgt>
                                        </p:tgtEl>
                                        <p:attrNameLst>
                                          <p:attrName>style.visibility</p:attrName>
                                        </p:attrNameLst>
                                      </p:cBhvr>
                                      <p:to>
                                        <p:strVal val="visible"/>
                                      </p:to>
                                    </p:set>
                                    <p:anim calcmode="lin" valueType="num">
                                      <p:cBhvr additive="base">
                                        <p:cTn id="19" dur="500" fill="hold"/>
                                        <p:tgtEl>
                                          <p:spTgt spid="27136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7136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3"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a:spLocks noGrp="1" noChangeArrowheads="1"/>
          </p:cNvSpPr>
          <p:nvPr>
            <p:ph type="title"/>
          </p:nvPr>
        </p:nvSpPr>
        <p:spPr/>
        <p:txBody>
          <a:bodyPr/>
          <a:lstStyle/>
          <a:p>
            <a:pPr eaLnBrk="1" hangingPunct="1"/>
            <a:r>
              <a:rPr lang="en-US" altLang="en-US"/>
              <a:t>OSHA Measuring Slope</a:t>
            </a:r>
          </a:p>
        </p:txBody>
      </p:sp>
      <p:sp>
        <p:nvSpPr>
          <p:cNvPr id="2" name="Content Placeholder 1"/>
          <p:cNvSpPr>
            <a:spLocks noGrp="1"/>
          </p:cNvSpPr>
          <p:nvPr>
            <p:ph idx="1"/>
          </p:nvPr>
        </p:nvSpPr>
        <p:spPr/>
        <p:txBody>
          <a:bodyPr/>
          <a:lstStyle/>
          <a:p>
            <a:endParaRPr lang="en-US" dirty="0"/>
          </a:p>
        </p:txBody>
      </p:sp>
      <p:pic>
        <p:nvPicPr>
          <p:cNvPr id="6146" name="Picture 2" descr="C:\Users\Bob\Documents\Safecon pictures\Excavation\OSHA inspec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393723"/>
            <a:ext cx="680720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8938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US" altLang="en-US"/>
              <a:t>Responsibilities of the Competent Person</a:t>
            </a:r>
          </a:p>
        </p:txBody>
      </p:sp>
      <p:sp>
        <p:nvSpPr>
          <p:cNvPr id="57347" name="Rectangle 3"/>
          <p:cNvSpPr>
            <a:spLocks noGrp="1" noChangeArrowheads="1"/>
          </p:cNvSpPr>
          <p:nvPr>
            <p:ph type="body" idx="1"/>
          </p:nvPr>
        </p:nvSpPr>
        <p:spPr/>
        <p:txBody>
          <a:bodyPr/>
          <a:lstStyle/>
          <a:p>
            <a:pPr eaLnBrk="1" hangingPunct="1"/>
            <a:r>
              <a:rPr lang="en-US" altLang="en-US"/>
              <a:t>Pre-inspect the job site</a:t>
            </a:r>
          </a:p>
          <a:p>
            <a:pPr eaLnBrk="1" hangingPunct="1"/>
            <a:r>
              <a:rPr lang="en-US" altLang="en-US"/>
              <a:t>Determine soil condition and type</a:t>
            </a:r>
          </a:p>
          <a:p>
            <a:pPr eaLnBrk="1" hangingPunct="1"/>
            <a:r>
              <a:rPr lang="en-US" altLang="en-US"/>
              <a:t>Determine protection systems</a:t>
            </a:r>
          </a:p>
          <a:p>
            <a:pPr eaLnBrk="1" hangingPunct="1"/>
            <a:r>
              <a:rPr lang="en-US" altLang="en-US"/>
              <a:t>Assure proper access &amp; egress</a:t>
            </a:r>
          </a:p>
          <a:p>
            <a:pPr eaLnBrk="1" hangingPunct="1"/>
            <a:r>
              <a:rPr lang="en-US" altLang="en-US"/>
              <a:t>Monitor environmental conditions</a:t>
            </a:r>
          </a:p>
          <a:p>
            <a:pPr eaLnBrk="1" hangingPunct="1"/>
            <a:r>
              <a:rPr lang="en-US" altLang="en-US"/>
              <a:t>Inspect &amp; provide employee safety</a:t>
            </a:r>
          </a:p>
        </p:txBody>
      </p:sp>
    </p:spTree>
    <p:extLst>
      <p:ext uri="{BB962C8B-B14F-4D97-AF65-F5344CB8AC3E}">
        <p14:creationId xmlns:p14="http://schemas.microsoft.com/office/powerpoint/2010/main" val="22000607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73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734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734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734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734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73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a:latin typeface="Arial" charset="0"/>
                <a:cs typeface="Arial" charset="0"/>
              </a:rPr>
              <a:t>Slope Protection</a:t>
            </a:r>
          </a:p>
        </p:txBody>
      </p:sp>
      <p:sp>
        <p:nvSpPr>
          <p:cNvPr id="7171" name="Rectangle 18"/>
          <p:cNvSpPr>
            <a:spLocks noChangeArrowheads="1"/>
          </p:cNvSpPr>
          <p:nvPr/>
        </p:nvSpPr>
        <p:spPr bwMode="auto">
          <a:xfrm>
            <a:off x="1657350" y="2528888"/>
            <a:ext cx="5537200" cy="0"/>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7172" name="Rectangle 19"/>
          <p:cNvSpPr>
            <a:spLocks noChangeArrowheads="1"/>
          </p:cNvSpPr>
          <p:nvPr/>
        </p:nvSpPr>
        <p:spPr bwMode="auto">
          <a:xfrm>
            <a:off x="1657350" y="2528888"/>
            <a:ext cx="1943100" cy="0"/>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7173" name="Rectangle 21"/>
          <p:cNvSpPr>
            <a:spLocks noChangeArrowheads="1"/>
          </p:cNvSpPr>
          <p:nvPr/>
        </p:nvSpPr>
        <p:spPr bwMode="auto">
          <a:xfrm>
            <a:off x="1657350" y="2528888"/>
            <a:ext cx="1943100" cy="0"/>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7174" name="Picture 16" descr="A Simple slope excavation"/>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5029200" y="552450"/>
            <a:ext cx="381000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Rectangle 23"/>
          <p:cNvSpPr>
            <a:spLocks noChangeArrowheads="1"/>
          </p:cNvSpPr>
          <p:nvPr/>
        </p:nvSpPr>
        <p:spPr bwMode="auto">
          <a:xfrm>
            <a:off x="1657350" y="2528888"/>
            <a:ext cx="1943100" cy="0"/>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7176" name="Picture 15" descr="B Simple slope excavation"/>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5181600" y="2803525"/>
            <a:ext cx="3581400"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7" name="Rectangle 25"/>
          <p:cNvSpPr>
            <a:spLocks noChangeArrowheads="1"/>
          </p:cNvSpPr>
          <p:nvPr/>
        </p:nvSpPr>
        <p:spPr bwMode="auto">
          <a:xfrm>
            <a:off x="1657350" y="2528888"/>
            <a:ext cx="5537200" cy="0"/>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7178" name="Picture 14" descr="C Simple slope excavation"/>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5257800" y="4976813"/>
            <a:ext cx="3505200" cy="180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Rectangle 27"/>
          <p:cNvSpPr>
            <a:spLocks noChangeArrowheads="1"/>
          </p:cNvSpPr>
          <p:nvPr/>
        </p:nvSpPr>
        <p:spPr bwMode="auto">
          <a:xfrm>
            <a:off x="1657350" y="2528888"/>
            <a:ext cx="5537200" cy="0"/>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7180" name="Rectangle 29"/>
          <p:cNvSpPr>
            <a:spLocks noChangeArrowheads="1"/>
          </p:cNvSpPr>
          <p:nvPr/>
        </p:nvSpPr>
        <p:spPr bwMode="auto">
          <a:xfrm>
            <a:off x="1657350" y="2528888"/>
            <a:ext cx="5537200" cy="0"/>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7181" name="Rectangle 31"/>
          <p:cNvSpPr>
            <a:spLocks noChangeArrowheads="1"/>
          </p:cNvSpPr>
          <p:nvPr/>
        </p:nvSpPr>
        <p:spPr bwMode="auto">
          <a:xfrm>
            <a:off x="1657350" y="2528888"/>
            <a:ext cx="5537200" cy="0"/>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7182" name="Rectangle 33"/>
          <p:cNvSpPr>
            <a:spLocks noChangeArrowheads="1"/>
          </p:cNvSpPr>
          <p:nvPr/>
        </p:nvSpPr>
        <p:spPr bwMode="auto">
          <a:xfrm>
            <a:off x="1657350" y="2528888"/>
            <a:ext cx="5537200" cy="0"/>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7183" name="Rectangle 35"/>
          <p:cNvSpPr>
            <a:spLocks noChangeArrowheads="1"/>
          </p:cNvSpPr>
          <p:nvPr/>
        </p:nvSpPr>
        <p:spPr bwMode="auto">
          <a:xfrm>
            <a:off x="1657350" y="2528888"/>
            <a:ext cx="5537200" cy="0"/>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7184" name="Rectangle 88"/>
          <p:cNvSpPr>
            <a:spLocks noChangeArrowheads="1"/>
          </p:cNvSpPr>
          <p:nvPr/>
        </p:nvSpPr>
        <p:spPr bwMode="auto">
          <a:xfrm>
            <a:off x="533400" y="2133600"/>
            <a:ext cx="34290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Clr>
                <a:srgbClr val="BD2427"/>
              </a:buClr>
              <a:buFontTx/>
              <a:buChar char="•"/>
            </a:pPr>
            <a:r>
              <a:rPr lang="en-US" altLang="en-US" sz="2800"/>
              <a:t>Soil Testing MUST be done</a:t>
            </a:r>
          </a:p>
          <a:p>
            <a:pPr eaLnBrk="1" hangingPunct="1">
              <a:spcBef>
                <a:spcPct val="20000"/>
              </a:spcBef>
              <a:buClr>
                <a:srgbClr val="BD2427"/>
              </a:buClr>
              <a:buFontTx/>
              <a:buChar char="•"/>
            </a:pPr>
            <a:r>
              <a:rPr lang="en-US" altLang="en-US" sz="2800"/>
              <a:t>Slopes must be established based on soil class</a:t>
            </a:r>
          </a:p>
          <a:p>
            <a:pPr eaLnBrk="1" hangingPunct="1">
              <a:spcBef>
                <a:spcPct val="20000"/>
              </a:spcBef>
              <a:buClr>
                <a:srgbClr val="BD2427"/>
              </a:buClr>
            </a:pPr>
            <a:endParaRPr lang="en-US" altLang="en-US" sz="28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a:latin typeface="Arial" charset="0"/>
                <a:cs typeface="Arial" charset="0"/>
              </a:rPr>
              <a:t>Benching</a:t>
            </a:r>
          </a:p>
        </p:txBody>
      </p:sp>
      <p:sp>
        <p:nvSpPr>
          <p:cNvPr id="8195" name="Rectangle 3"/>
          <p:cNvSpPr>
            <a:spLocks noGrp="1" noChangeArrowheads="1"/>
          </p:cNvSpPr>
          <p:nvPr>
            <p:ph type="body" sz="half" idx="1"/>
          </p:nvPr>
        </p:nvSpPr>
        <p:spPr>
          <a:xfrm>
            <a:off x="228600" y="1676400"/>
            <a:ext cx="3810000" cy="2819400"/>
          </a:xfrm>
        </p:spPr>
        <p:txBody>
          <a:bodyPr/>
          <a:lstStyle/>
          <a:p>
            <a:pPr eaLnBrk="1" hangingPunct="1"/>
            <a:r>
              <a:rPr lang="en-US" altLang="en-US">
                <a:latin typeface="Arial" charset="0"/>
                <a:cs typeface="Arial" charset="0"/>
              </a:rPr>
              <a:t>Benching is allowed in Class A &amp; B soils</a:t>
            </a:r>
          </a:p>
          <a:p>
            <a:pPr eaLnBrk="1" hangingPunct="1"/>
            <a:r>
              <a:rPr lang="en-US" altLang="en-US">
                <a:latin typeface="Arial" charset="0"/>
                <a:cs typeface="Arial" charset="0"/>
              </a:rPr>
              <a:t>Bench steps must be cut behind the required slope line.</a:t>
            </a:r>
          </a:p>
        </p:txBody>
      </p:sp>
      <p:sp>
        <p:nvSpPr>
          <p:cNvPr id="8196" name="Text Box 8"/>
          <p:cNvSpPr txBox="1">
            <a:spLocks noChangeArrowheads="1"/>
          </p:cNvSpPr>
          <p:nvPr/>
        </p:nvSpPr>
        <p:spPr bwMode="auto">
          <a:xfrm>
            <a:off x="5181600" y="3443288"/>
            <a:ext cx="2895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b="1"/>
              <a:t>Benching in Class A Soil</a:t>
            </a:r>
          </a:p>
        </p:txBody>
      </p:sp>
      <p:sp>
        <p:nvSpPr>
          <p:cNvPr id="8197" name="Text Box 9"/>
          <p:cNvSpPr txBox="1">
            <a:spLocks noChangeArrowheads="1"/>
          </p:cNvSpPr>
          <p:nvPr/>
        </p:nvSpPr>
        <p:spPr bwMode="auto">
          <a:xfrm>
            <a:off x="2590800" y="6262688"/>
            <a:ext cx="2895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b="1"/>
              <a:t>Benching in Class B Soil</a:t>
            </a:r>
          </a:p>
        </p:txBody>
      </p:sp>
      <p:pic>
        <p:nvPicPr>
          <p:cNvPr id="8198" name="Picture 10" descr="type A ben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636588"/>
            <a:ext cx="4645025" cy="271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12" descr="excav type B benched"/>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1714500" y="4114800"/>
            <a:ext cx="5448300" cy="2111375"/>
          </a:xfr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8D15AB9-49FE-4207-8971-F368E89DD5E6}"/>
</file>

<file path=customXml/itemProps2.xml><?xml version="1.0" encoding="utf-8"?>
<ds:datastoreItem xmlns:ds="http://schemas.openxmlformats.org/officeDocument/2006/customXml" ds:itemID="{CC37287D-6ABF-4FBE-909F-FB2253E7C97A}"/>
</file>

<file path=customXml/itemProps3.xml><?xml version="1.0" encoding="utf-8"?>
<ds:datastoreItem xmlns:ds="http://schemas.openxmlformats.org/officeDocument/2006/customXml" ds:itemID="{0B6243D0-74CC-457C-8361-F1D580B533F3}"/>
</file>

<file path=docProps/app.xml><?xml version="1.0" encoding="utf-8"?>
<Properties xmlns="http://schemas.openxmlformats.org/officeDocument/2006/extended-properties" xmlns:vt="http://schemas.openxmlformats.org/officeDocument/2006/docPropsVTypes">
  <Template/>
  <TotalTime>421</TotalTime>
  <Words>1395</Words>
  <Application>Microsoft Office PowerPoint</Application>
  <PresentationFormat>On-screen Show (4:3)</PresentationFormat>
  <Paragraphs>196</Paragraphs>
  <Slides>35</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Times New Roman</vt:lpstr>
      <vt:lpstr>Calibri</vt:lpstr>
      <vt:lpstr>Wingdings</vt:lpstr>
      <vt:lpstr>Arial Narrow</vt:lpstr>
      <vt:lpstr>MT Symbol</vt:lpstr>
      <vt:lpstr>Arial</vt:lpstr>
      <vt:lpstr>Office Theme</vt:lpstr>
      <vt:lpstr>Caught-in-Between Hazards</vt:lpstr>
      <vt:lpstr>Learning Objectives</vt:lpstr>
      <vt:lpstr>Soil Mechanics</vt:lpstr>
      <vt:lpstr> Basic Requirements    CFR 1926.650-654</vt:lpstr>
      <vt:lpstr>Protective Systems</vt:lpstr>
      <vt:lpstr>OSHA Measuring Slope</vt:lpstr>
      <vt:lpstr>Responsibilities of the Competent Person</vt:lpstr>
      <vt:lpstr>Slope Protection</vt:lpstr>
      <vt:lpstr>Benching</vt:lpstr>
      <vt:lpstr>Benching</vt:lpstr>
      <vt:lpstr>Trench Shields or Boxes</vt:lpstr>
      <vt:lpstr>Trench Shields</vt:lpstr>
      <vt:lpstr>Trench Shields </vt:lpstr>
      <vt:lpstr>Engineered Hydraulic Shoring</vt:lpstr>
      <vt:lpstr>Excavation Spoil Piles</vt:lpstr>
      <vt:lpstr>Foundation Excavations</vt:lpstr>
      <vt:lpstr>Engineered Sheet Pile Systems</vt:lpstr>
      <vt:lpstr>Engineered Shoring Systems</vt:lpstr>
      <vt:lpstr>Access and Egress</vt:lpstr>
      <vt:lpstr>Excavation Accidents</vt:lpstr>
      <vt:lpstr>Causes of Crushing Fatalities</vt:lpstr>
      <vt:lpstr>Equipment Maintenance</vt:lpstr>
      <vt:lpstr>Catches and Pinches</vt:lpstr>
      <vt:lpstr>PowerPoint Presentation</vt:lpstr>
      <vt:lpstr>NOT Good!!!</vt:lpstr>
      <vt:lpstr>Maintenance Hazards</vt:lpstr>
      <vt:lpstr>Preventing / Controlling / Abating Maintenance Hazards</vt:lpstr>
      <vt:lpstr>Support!!</vt:lpstr>
      <vt:lpstr>Machine Guarding</vt:lpstr>
      <vt:lpstr> Pulley Guards</vt:lpstr>
      <vt:lpstr>Miter Saws </vt:lpstr>
      <vt:lpstr>Grinders &amp; Abrasive Saws</vt:lpstr>
      <vt:lpstr>Good Protection</vt:lpstr>
      <vt:lpstr>Incident Free</vt:lpstr>
      <vt:lpstr>Incident Free </vt:lpstr>
    </vt:vector>
  </TitlesOfParts>
  <Company>agc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myersm</dc:creator>
  <cp:lastModifiedBy>Kevin Cannon</cp:lastModifiedBy>
  <cp:revision>47</cp:revision>
  <dcterms:created xsi:type="dcterms:W3CDTF">2008-12-22T20:52:30Z</dcterms:created>
  <dcterms:modified xsi:type="dcterms:W3CDTF">2017-03-29T20:26:16Z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2491800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